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2" r:id="rId1"/>
    <p:sldMasterId id="2147484029" r:id="rId2"/>
  </p:sldMasterIdLst>
  <p:notesMasterIdLst>
    <p:notesMasterId r:id="rId20"/>
  </p:notesMasterIdLst>
  <p:sldIdLst>
    <p:sldId id="256" r:id="rId3"/>
    <p:sldId id="301" r:id="rId4"/>
    <p:sldId id="351" r:id="rId5"/>
    <p:sldId id="352" r:id="rId6"/>
    <p:sldId id="353" r:id="rId7"/>
    <p:sldId id="355" r:id="rId8"/>
    <p:sldId id="356" r:id="rId9"/>
    <p:sldId id="357" r:id="rId10"/>
    <p:sldId id="358" r:id="rId11"/>
    <p:sldId id="359" r:id="rId12"/>
    <p:sldId id="360" r:id="rId13"/>
    <p:sldId id="361" r:id="rId14"/>
    <p:sldId id="362" r:id="rId15"/>
    <p:sldId id="363" r:id="rId16"/>
    <p:sldId id="364" r:id="rId17"/>
    <p:sldId id="365" r:id="rId18"/>
    <p:sldId id="366" r:id="rId19"/>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野 雄平" initials="小野" lastIdx="2" clrIdx="0">
    <p:extLst>
      <p:ext uri="{19B8F6BF-5375-455C-9EA6-DF929625EA0E}">
        <p15:presenceInfo xmlns:p15="http://schemas.microsoft.com/office/powerpoint/2012/main" userId="S-1-5-21-2067260409-2104026942-1008619727-1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91" autoAdjust="0"/>
    <p:restoredTop sz="94571" autoAdjust="0"/>
  </p:normalViewPr>
  <p:slideViewPr>
    <p:cSldViewPr snapToGrid="0">
      <p:cViewPr varScale="1">
        <p:scale>
          <a:sx n="86" d="100"/>
          <a:sy n="86" d="100"/>
        </p:scale>
        <p:origin x="1536" y="62"/>
      </p:cViewPr>
      <p:guideLst/>
    </p:cSldViewPr>
  </p:slideViewPr>
  <p:outlineViewPr>
    <p:cViewPr>
      <p:scale>
        <a:sx n="33" d="100"/>
        <a:sy n="33" d="100"/>
      </p:scale>
      <p:origin x="0" y="-1416"/>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200" d="100"/>
          <a:sy n="200" d="100"/>
        </p:scale>
        <p:origin x="274" y="-118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768282008624725E-2"/>
          <c:y val="0.11369234967482074"/>
          <c:w val="0.8410049602196995"/>
          <c:h val="0.49338464323278769"/>
        </c:manualLayout>
      </c:layout>
      <c:lineChart>
        <c:grouping val="standard"/>
        <c:varyColors val="0"/>
        <c:ser>
          <c:idx val="3"/>
          <c:order val="0"/>
          <c:tx>
            <c:strRef>
              <c:f>和牛!$B$26</c:f>
              <c:strCache>
                <c:ptCount val="1"/>
                <c:pt idx="0">
                  <c:v>枝肉卸売価格</c:v>
                </c:pt>
              </c:strCache>
            </c:strRef>
          </c:tx>
          <c:spPr>
            <a:ln w="28575" cap="rnd">
              <a:solidFill>
                <a:schemeClr val="tx1"/>
              </a:solidFill>
              <a:prstDash val="solid"/>
              <a:round/>
            </a:ln>
            <a:effectLst/>
          </c:spPr>
          <c:marker>
            <c:symbol val="none"/>
          </c:marker>
          <c:cat>
            <c:multiLvlStrRef>
              <c:f>和牛!$C$20:$AX$21</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2021年</c:v>
                  </c:pt>
                  <c:pt idx="12">
                    <c:v>2022年</c:v>
                  </c:pt>
                  <c:pt idx="24">
                    <c:v>2023年</c:v>
                  </c:pt>
                  <c:pt idx="36">
                    <c:v>2024年</c:v>
                  </c:pt>
                </c:lvl>
              </c:multiLvlStrCache>
            </c:multiLvlStrRef>
          </c:cat>
          <c:val>
            <c:numRef>
              <c:f>和牛!$C$26:$AX$26</c:f>
              <c:numCache>
                <c:formatCode>0.0_);[Red]\(0.0\)</c:formatCode>
                <c:ptCount val="48"/>
                <c:pt idx="0">
                  <c:v>103.42550850165063</c:v>
                </c:pt>
                <c:pt idx="1">
                  <c:v>103.51070249547406</c:v>
                </c:pt>
                <c:pt idx="2">
                  <c:v>110.3262220013489</c:v>
                </c:pt>
                <c:pt idx="3">
                  <c:v>112.11529587164104</c:v>
                </c:pt>
                <c:pt idx="4">
                  <c:v>101.93461360974051</c:v>
                </c:pt>
                <c:pt idx="5">
                  <c:v>101.59383763444677</c:v>
                </c:pt>
                <c:pt idx="6">
                  <c:v>100.18813673636008</c:v>
                </c:pt>
                <c:pt idx="7">
                  <c:v>94.906109119307089</c:v>
                </c:pt>
                <c:pt idx="8">
                  <c:v>97.802704909303884</c:v>
                </c:pt>
                <c:pt idx="9">
                  <c:v>98.91022682900855</c:v>
                </c:pt>
                <c:pt idx="10">
                  <c:v>105.00159738738418</c:v>
                </c:pt>
                <c:pt idx="11">
                  <c:v>109.81505803840828</c:v>
                </c:pt>
                <c:pt idx="12">
                  <c:v>99.847360761066341</c:v>
                </c:pt>
                <c:pt idx="13">
                  <c:v>96.397004011217206</c:v>
                </c:pt>
                <c:pt idx="14">
                  <c:v>102.36058357885769</c:v>
                </c:pt>
                <c:pt idx="15">
                  <c:v>105.47016435341308</c:v>
                </c:pt>
                <c:pt idx="16">
                  <c:v>100.27333073018352</c:v>
                </c:pt>
                <c:pt idx="17">
                  <c:v>101.38085264988818</c:v>
                </c:pt>
                <c:pt idx="18">
                  <c:v>101.21046466224131</c:v>
                </c:pt>
                <c:pt idx="19">
                  <c:v>92.776259273721195</c:v>
                </c:pt>
                <c:pt idx="20">
                  <c:v>97.16374995562812</c:v>
                </c:pt>
                <c:pt idx="21">
                  <c:v>99.676972773419465</c:v>
                </c:pt>
                <c:pt idx="22">
                  <c:v>101.25306165915302</c:v>
                </c:pt>
                <c:pt idx="23">
                  <c:v>102.19019559121081</c:v>
                </c:pt>
                <c:pt idx="24">
                  <c:v>97.589719924745296</c:v>
                </c:pt>
                <c:pt idx="25">
                  <c:v>93.287423236661809</c:v>
                </c:pt>
                <c:pt idx="26">
                  <c:v>96.056228035923468</c:v>
                </c:pt>
                <c:pt idx="27">
                  <c:v>99.16580881047885</c:v>
                </c:pt>
                <c:pt idx="28">
                  <c:v>95.204288097689101</c:v>
                </c:pt>
                <c:pt idx="29">
                  <c:v>92.691065279897757</c:v>
                </c:pt>
                <c:pt idx="30">
                  <c:v>90.901991409605614</c:v>
                </c:pt>
                <c:pt idx="31">
                  <c:v>86.855276702992427</c:v>
                </c:pt>
                <c:pt idx="32">
                  <c:v>87.962798622697093</c:v>
                </c:pt>
                <c:pt idx="33">
                  <c:v>87.664619644315067</c:v>
                </c:pt>
                <c:pt idx="34">
                  <c:v>95.204288097689101</c:v>
                </c:pt>
                <c:pt idx="35">
                  <c:v>102.91434453871001</c:v>
                </c:pt>
                <c:pt idx="36">
                  <c:v>98.612047850626524</c:v>
                </c:pt>
                <c:pt idx="37">
                  <c:v>96.056228035923468</c:v>
                </c:pt>
                <c:pt idx="38">
                  <c:v>92.818856270632921</c:v>
                </c:pt>
                <c:pt idx="39">
                  <c:v>92.26509531078058</c:v>
                </c:pt>
                <c:pt idx="40">
                  <c:v>90.390827446665</c:v>
                </c:pt>
                <c:pt idx="41">
                  <c:v>84.640232863583108</c:v>
                </c:pt>
                <c:pt idx="42">
                  <c:v>83.873486919172194</c:v>
                </c:pt>
                <c:pt idx="43">
                  <c:v>84.214262894465932</c:v>
                </c:pt>
                <c:pt idx="44">
                  <c:v>88.005395619608805</c:v>
                </c:pt>
                <c:pt idx="45">
                  <c:v>89.07032054240176</c:v>
                </c:pt>
                <c:pt idx="46">
                  <c:v>100.06034574562493</c:v>
                </c:pt>
                <c:pt idx="47">
                  <c:v>104.91640339356074</c:v>
                </c:pt>
              </c:numCache>
            </c:numRef>
          </c:val>
          <c:smooth val="0"/>
          <c:extLst>
            <c:ext xmlns:c16="http://schemas.microsoft.com/office/drawing/2014/chart" uri="{C3380CC4-5D6E-409C-BE32-E72D297353CC}">
              <c16:uniqueId val="{00000000-91B2-40A6-8D16-BC5BE5DBFD40}"/>
            </c:ext>
          </c:extLst>
        </c:ser>
        <c:ser>
          <c:idx val="0"/>
          <c:order val="1"/>
          <c:tx>
            <c:strRef>
              <c:f>和牛!$B$22</c:f>
              <c:strCache>
                <c:ptCount val="1"/>
                <c:pt idx="0">
                  <c:v>ロイン</c:v>
                </c:pt>
              </c:strCache>
            </c:strRef>
          </c:tx>
          <c:spPr>
            <a:ln w="28575" cap="rnd">
              <a:solidFill>
                <a:schemeClr val="accent1"/>
              </a:solidFill>
              <a:prstDash val="solid"/>
              <a:round/>
            </a:ln>
            <a:effectLst/>
          </c:spPr>
          <c:marker>
            <c:symbol val="none"/>
          </c:marker>
          <c:cat>
            <c:multiLvlStrRef>
              <c:f>和牛!$C$20:$AX$21</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2021年</c:v>
                  </c:pt>
                  <c:pt idx="12">
                    <c:v>2022年</c:v>
                  </c:pt>
                  <c:pt idx="24">
                    <c:v>2023年</c:v>
                  </c:pt>
                  <c:pt idx="36">
                    <c:v>2024年</c:v>
                  </c:pt>
                </c:lvl>
              </c:multiLvlStrCache>
            </c:multiLvlStrRef>
          </c:cat>
          <c:val>
            <c:numRef>
              <c:f>和牛!$C$22:$AX$22</c:f>
              <c:numCache>
                <c:formatCode>0.0_);[Red]\(0.0\)</c:formatCode>
                <c:ptCount val="48"/>
                <c:pt idx="0">
                  <c:v>87.888291517323779</c:v>
                </c:pt>
                <c:pt idx="1">
                  <c:v>92.308841099163686</c:v>
                </c:pt>
                <c:pt idx="2">
                  <c:v>96.774193548387103</c:v>
                </c:pt>
                <c:pt idx="3">
                  <c:v>79.614695340501797</c:v>
                </c:pt>
                <c:pt idx="4">
                  <c:v>104.83870967741936</c:v>
                </c:pt>
                <c:pt idx="5">
                  <c:v>97.102747909199522</c:v>
                </c:pt>
                <c:pt idx="6">
                  <c:v>101.61290322580645</c:v>
                </c:pt>
                <c:pt idx="7">
                  <c:v>104.83870967741936</c:v>
                </c:pt>
                <c:pt idx="8">
                  <c:v>101.28434886499403</c:v>
                </c:pt>
                <c:pt idx="9">
                  <c:v>100.32855436081242</c:v>
                </c:pt>
                <c:pt idx="10">
                  <c:v>91.935483870967744</c:v>
                </c:pt>
                <c:pt idx="11">
                  <c:v>104.88351254480287</c:v>
                </c:pt>
                <c:pt idx="12">
                  <c:v>108.09438470728793</c:v>
                </c:pt>
                <c:pt idx="13">
                  <c:v>101.61290322580645</c:v>
                </c:pt>
                <c:pt idx="14">
                  <c:v>100.2389486260454</c:v>
                </c:pt>
                <c:pt idx="15">
                  <c:v>90.695937873357224</c:v>
                </c:pt>
                <c:pt idx="16">
                  <c:v>100</c:v>
                </c:pt>
                <c:pt idx="17">
                  <c:v>100.79151732377539</c:v>
                </c:pt>
                <c:pt idx="18">
                  <c:v>100.32855436081242</c:v>
                </c:pt>
                <c:pt idx="19">
                  <c:v>93.548387096774192</c:v>
                </c:pt>
                <c:pt idx="20">
                  <c:v>97.535842293906811</c:v>
                </c:pt>
                <c:pt idx="21">
                  <c:v>95.370370370370367</c:v>
                </c:pt>
                <c:pt idx="22">
                  <c:v>100</c:v>
                </c:pt>
                <c:pt idx="23">
                  <c:v>104.42054958183991</c:v>
                </c:pt>
                <c:pt idx="24">
                  <c:v>96.774193548387103</c:v>
                </c:pt>
                <c:pt idx="25">
                  <c:v>89.038231780167266</c:v>
                </c:pt>
                <c:pt idx="26">
                  <c:v>95.161290322580641</c:v>
                </c:pt>
                <c:pt idx="27">
                  <c:v>96.087216248506564</c:v>
                </c:pt>
                <c:pt idx="28">
                  <c:v>89.038231780167266</c:v>
                </c:pt>
                <c:pt idx="29">
                  <c:v>90.083632019115896</c:v>
                </c:pt>
                <c:pt idx="30">
                  <c:v>94.36977299880526</c:v>
                </c:pt>
                <c:pt idx="31">
                  <c:v>94.295101553166063</c:v>
                </c:pt>
                <c:pt idx="32">
                  <c:v>88.709677419354833</c:v>
                </c:pt>
                <c:pt idx="33">
                  <c:v>88.709677419354833</c:v>
                </c:pt>
                <c:pt idx="34">
                  <c:v>91.935483870967744</c:v>
                </c:pt>
                <c:pt idx="35">
                  <c:v>104.83870967741936</c:v>
                </c:pt>
                <c:pt idx="36">
                  <c:v>103.24074074074075</c:v>
                </c:pt>
                <c:pt idx="37">
                  <c:v>88.709677419354833</c:v>
                </c:pt>
                <c:pt idx="38">
                  <c:v>100</c:v>
                </c:pt>
                <c:pt idx="39">
                  <c:v>99.880525686977293</c:v>
                </c:pt>
                <c:pt idx="40">
                  <c:v>95.161290322580641</c:v>
                </c:pt>
                <c:pt idx="41">
                  <c:v>89.232377538829155</c:v>
                </c:pt>
                <c:pt idx="42">
                  <c:v>88.709677419354833</c:v>
                </c:pt>
                <c:pt idx="43">
                  <c:v>88.709677419354833</c:v>
                </c:pt>
                <c:pt idx="44">
                  <c:v>87.290919952210274</c:v>
                </c:pt>
                <c:pt idx="45">
                  <c:v>96.774193548387103</c:v>
                </c:pt>
                <c:pt idx="46">
                  <c:v>90.322580645161295</c:v>
                </c:pt>
                <c:pt idx="47">
                  <c:v>110.48387096774194</c:v>
                </c:pt>
              </c:numCache>
            </c:numRef>
          </c:val>
          <c:smooth val="0"/>
          <c:extLst>
            <c:ext xmlns:c16="http://schemas.microsoft.com/office/drawing/2014/chart" uri="{C3380CC4-5D6E-409C-BE32-E72D297353CC}">
              <c16:uniqueId val="{00000001-91B2-40A6-8D16-BC5BE5DBFD40}"/>
            </c:ext>
          </c:extLst>
        </c:ser>
        <c:ser>
          <c:idx val="1"/>
          <c:order val="2"/>
          <c:tx>
            <c:strRef>
              <c:f>和牛!$B$23</c:f>
              <c:strCache>
                <c:ptCount val="1"/>
                <c:pt idx="0">
                  <c:v>ヒレ</c:v>
                </c:pt>
              </c:strCache>
            </c:strRef>
          </c:tx>
          <c:spPr>
            <a:ln w="28575" cap="rnd">
              <a:solidFill>
                <a:schemeClr val="bg1">
                  <a:lumMod val="75000"/>
                </a:schemeClr>
              </a:solidFill>
              <a:prstDash val="solid"/>
              <a:round/>
            </a:ln>
            <a:effectLst/>
          </c:spPr>
          <c:marker>
            <c:symbol val="none"/>
          </c:marker>
          <c:cat>
            <c:multiLvlStrRef>
              <c:f>和牛!$C$20:$AX$21</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2021年</c:v>
                  </c:pt>
                  <c:pt idx="12">
                    <c:v>2022年</c:v>
                  </c:pt>
                  <c:pt idx="24">
                    <c:v>2023年</c:v>
                  </c:pt>
                  <c:pt idx="36">
                    <c:v>2024年</c:v>
                  </c:pt>
                </c:lvl>
              </c:multiLvlStrCache>
            </c:multiLvlStrRef>
          </c:cat>
          <c:val>
            <c:numRef>
              <c:f>和牛!$C$23:$AX$23</c:f>
              <c:numCache>
                <c:formatCode>0.0_);[Red]\(0.0\)</c:formatCode>
                <c:ptCount val="48"/>
                <c:pt idx="0">
                  <c:v>91.196312120530692</c:v>
                </c:pt>
                <c:pt idx="1">
                  <c:v>82.921070384528889</c:v>
                </c:pt>
                <c:pt idx="2">
                  <c:v>83.798066111985605</c:v>
                </c:pt>
                <c:pt idx="3">
                  <c:v>89.284911176073763</c:v>
                </c:pt>
                <c:pt idx="4">
                  <c:v>88.43040251855183</c:v>
                </c:pt>
                <c:pt idx="5">
                  <c:v>93.33258376433551</c:v>
                </c:pt>
                <c:pt idx="6">
                  <c:v>91.07263323588937</c:v>
                </c:pt>
                <c:pt idx="7">
                  <c:v>91.724758263998197</c:v>
                </c:pt>
                <c:pt idx="8">
                  <c:v>91.93838542837868</c:v>
                </c:pt>
                <c:pt idx="9">
                  <c:v>88.801439172475824</c:v>
                </c:pt>
                <c:pt idx="10">
                  <c:v>92.376883292107038</c:v>
                </c:pt>
                <c:pt idx="11">
                  <c:v>92.927816505509327</c:v>
                </c:pt>
                <c:pt idx="12">
                  <c:v>97.391499887564649</c:v>
                </c:pt>
                <c:pt idx="13">
                  <c:v>89.07128401169328</c:v>
                </c:pt>
                <c:pt idx="14">
                  <c:v>85.001124353496735</c:v>
                </c:pt>
                <c:pt idx="15">
                  <c:v>98.066111985608273</c:v>
                </c:pt>
                <c:pt idx="16">
                  <c:v>102.00134922419609</c:v>
                </c:pt>
                <c:pt idx="17">
                  <c:v>102.00134922419609</c:v>
                </c:pt>
                <c:pt idx="18">
                  <c:v>104.38497863728357</c:v>
                </c:pt>
                <c:pt idx="19">
                  <c:v>103.54171351472903</c:v>
                </c:pt>
                <c:pt idx="20">
                  <c:v>103.21565100067461</c:v>
                </c:pt>
                <c:pt idx="21">
                  <c:v>103.21565100067461</c:v>
                </c:pt>
                <c:pt idx="22">
                  <c:v>104.42995277715313</c:v>
                </c:pt>
                <c:pt idx="23">
                  <c:v>102.19248931864178</c:v>
                </c:pt>
                <c:pt idx="24">
                  <c:v>108.00539689678435</c:v>
                </c:pt>
                <c:pt idx="25">
                  <c:v>99.572745671239034</c:v>
                </c:pt>
                <c:pt idx="26">
                  <c:v>103.21565100067461</c:v>
                </c:pt>
                <c:pt idx="27">
                  <c:v>105.64425455363167</c:v>
                </c:pt>
                <c:pt idx="28">
                  <c:v>109.28715988306723</c:v>
                </c:pt>
                <c:pt idx="29">
                  <c:v>111.16483022262199</c:v>
                </c:pt>
                <c:pt idx="30">
                  <c:v>112.51405441870924</c:v>
                </c:pt>
                <c:pt idx="31">
                  <c:v>109.28715988306723</c:v>
                </c:pt>
                <c:pt idx="32">
                  <c:v>111.71576343602429</c:v>
                </c:pt>
                <c:pt idx="33">
                  <c:v>109.28715988306723</c:v>
                </c:pt>
                <c:pt idx="34">
                  <c:v>109.28715988306723</c:v>
                </c:pt>
                <c:pt idx="35">
                  <c:v>106.85855633011019</c:v>
                </c:pt>
                <c:pt idx="36">
                  <c:v>109.28715988306723</c:v>
                </c:pt>
                <c:pt idx="37">
                  <c:v>103.48549583989207</c:v>
                </c:pt>
                <c:pt idx="38">
                  <c:v>109.28715988306723</c:v>
                </c:pt>
                <c:pt idx="39">
                  <c:v>109.28715988306723</c:v>
                </c:pt>
                <c:pt idx="40">
                  <c:v>109.28715988306723</c:v>
                </c:pt>
                <c:pt idx="41">
                  <c:v>110.05172026085</c:v>
                </c:pt>
                <c:pt idx="42">
                  <c:v>109.28715988306723</c:v>
                </c:pt>
                <c:pt idx="43">
                  <c:v>109.28715988306723</c:v>
                </c:pt>
                <c:pt idx="44">
                  <c:v>109.28715988306723</c:v>
                </c:pt>
                <c:pt idx="45">
                  <c:v>109.28715988306723</c:v>
                </c:pt>
                <c:pt idx="46">
                  <c:v>105.05959073532719</c:v>
                </c:pt>
                <c:pt idx="47">
                  <c:v>109.28715988306723</c:v>
                </c:pt>
              </c:numCache>
            </c:numRef>
          </c:val>
          <c:smooth val="0"/>
          <c:extLst>
            <c:ext xmlns:c16="http://schemas.microsoft.com/office/drawing/2014/chart" uri="{C3380CC4-5D6E-409C-BE32-E72D297353CC}">
              <c16:uniqueId val="{00000002-91B2-40A6-8D16-BC5BE5DBFD40}"/>
            </c:ext>
          </c:extLst>
        </c:ser>
        <c:ser>
          <c:idx val="2"/>
          <c:order val="3"/>
          <c:tx>
            <c:strRef>
              <c:f>和牛!$B$24</c:f>
              <c:strCache>
                <c:ptCount val="1"/>
                <c:pt idx="0">
                  <c:v>トモバラ</c:v>
                </c:pt>
              </c:strCache>
            </c:strRef>
          </c:tx>
          <c:spPr>
            <a:ln w="28575" cap="rnd">
              <a:solidFill>
                <a:srgbClr val="FFC000"/>
              </a:solidFill>
              <a:prstDash val="sysDash"/>
              <a:round/>
            </a:ln>
            <a:effectLst/>
          </c:spPr>
          <c:marker>
            <c:symbol val="none"/>
          </c:marker>
          <c:cat>
            <c:multiLvlStrRef>
              <c:f>和牛!$C$20:$AX$21</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2021年</c:v>
                  </c:pt>
                  <c:pt idx="12">
                    <c:v>2022年</c:v>
                  </c:pt>
                  <c:pt idx="24">
                    <c:v>2023年</c:v>
                  </c:pt>
                  <c:pt idx="36">
                    <c:v>2024年</c:v>
                  </c:pt>
                </c:lvl>
              </c:multiLvlStrCache>
            </c:multiLvlStrRef>
          </c:cat>
          <c:val>
            <c:numRef>
              <c:f>和牛!$C$24:$AX$24</c:f>
              <c:numCache>
                <c:formatCode>0.0_);[Red]\(0.0\)</c:formatCode>
                <c:ptCount val="48"/>
                <c:pt idx="0">
                  <c:v>109.22882427307206</c:v>
                </c:pt>
                <c:pt idx="1">
                  <c:v>91.024020227560044</c:v>
                </c:pt>
                <c:pt idx="2">
                  <c:v>91.024020227560044</c:v>
                </c:pt>
                <c:pt idx="3">
                  <c:v>120.52254530130637</c:v>
                </c:pt>
                <c:pt idx="4">
                  <c:v>157.0164348925411</c:v>
                </c:pt>
                <c:pt idx="5">
                  <c:v>118.12052254530131</c:v>
                </c:pt>
                <c:pt idx="6">
                  <c:v>135.94605983986514</c:v>
                </c:pt>
                <c:pt idx="7">
                  <c:v>159.75558364938897</c:v>
                </c:pt>
                <c:pt idx="8">
                  <c:v>134.00758533501897</c:v>
                </c:pt>
                <c:pt idx="9">
                  <c:v>110.3244837758112</c:v>
                </c:pt>
                <c:pt idx="10">
                  <c:v>126.80151706700379</c:v>
                </c:pt>
                <c:pt idx="11">
                  <c:v>133.29119258322797</c:v>
                </c:pt>
                <c:pt idx="12">
                  <c:v>100.12642225031605</c:v>
                </c:pt>
                <c:pt idx="13">
                  <c:v>96.502317741255794</c:v>
                </c:pt>
                <c:pt idx="14">
                  <c:v>110.11378002528446</c:v>
                </c:pt>
                <c:pt idx="15">
                  <c:v>113.10577328276443</c:v>
                </c:pt>
                <c:pt idx="16">
                  <c:v>100.12642225031605</c:v>
                </c:pt>
                <c:pt idx="17">
                  <c:v>100.12642225031605</c:v>
                </c:pt>
                <c:pt idx="18">
                  <c:v>92.751790981879481</c:v>
                </c:pt>
                <c:pt idx="19">
                  <c:v>91.024020227560044</c:v>
                </c:pt>
                <c:pt idx="20">
                  <c:v>84.197218710493047</c:v>
                </c:pt>
                <c:pt idx="21">
                  <c:v>87.399915718499784</c:v>
                </c:pt>
                <c:pt idx="22">
                  <c:v>87.484197218710491</c:v>
                </c:pt>
                <c:pt idx="23">
                  <c:v>100.12642225031605</c:v>
                </c:pt>
                <c:pt idx="24">
                  <c:v>95.533080488832695</c:v>
                </c:pt>
                <c:pt idx="25">
                  <c:v>89.717656974294144</c:v>
                </c:pt>
                <c:pt idx="26">
                  <c:v>86.894226717235568</c:v>
                </c:pt>
                <c:pt idx="27">
                  <c:v>87.399915718499784</c:v>
                </c:pt>
                <c:pt idx="28">
                  <c:v>91.024020227560044</c:v>
                </c:pt>
                <c:pt idx="29">
                  <c:v>90.560471976401175</c:v>
                </c:pt>
                <c:pt idx="30">
                  <c:v>84.197218710493047</c:v>
                </c:pt>
                <c:pt idx="31">
                  <c:v>88.959123472397806</c:v>
                </c:pt>
                <c:pt idx="32">
                  <c:v>84.028655710071632</c:v>
                </c:pt>
                <c:pt idx="33">
                  <c:v>81.921618204804048</c:v>
                </c:pt>
                <c:pt idx="34">
                  <c:v>91.024020227560044</c:v>
                </c:pt>
                <c:pt idx="35">
                  <c:v>99.662873999157185</c:v>
                </c:pt>
                <c:pt idx="36">
                  <c:v>91.024020227560044</c:v>
                </c:pt>
                <c:pt idx="37">
                  <c:v>91.024020227560044</c:v>
                </c:pt>
                <c:pt idx="38">
                  <c:v>84.197218710493047</c:v>
                </c:pt>
                <c:pt idx="39">
                  <c:v>91.024020227560044</c:v>
                </c:pt>
                <c:pt idx="40">
                  <c:v>88.327012220817537</c:v>
                </c:pt>
                <c:pt idx="41">
                  <c:v>91.024020227560044</c:v>
                </c:pt>
                <c:pt idx="42">
                  <c:v>88.242730720606829</c:v>
                </c:pt>
                <c:pt idx="43">
                  <c:v>91.024020227560044</c:v>
                </c:pt>
                <c:pt idx="44">
                  <c:v>90.434049726085121</c:v>
                </c:pt>
                <c:pt idx="45">
                  <c:v>94.100294985250741</c:v>
                </c:pt>
                <c:pt idx="46">
                  <c:v>92.793931731984827</c:v>
                </c:pt>
                <c:pt idx="47">
                  <c:v>100.12642225031605</c:v>
                </c:pt>
              </c:numCache>
            </c:numRef>
          </c:val>
          <c:smooth val="0"/>
          <c:extLst>
            <c:ext xmlns:c16="http://schemas.microsoft.com/office/drawing/2014/chart" uri="{C3380CC4-5D6E-409C-BE32-E72D297353CC}">
              <c16:uniqueId val="{00000003-91B2-40A6-8D16-BC5BE5DBFD40}"/>
            </c:ext>
          </c:extLst>
        </c:ser>
        <c:ser>
          <c:idx val="5"/>
          <c:order val="4"/>
          <c:tx>
            <c:strRef>
              <c:f>和牛!$B$25</c:f>
              <c:strCache>
                <c:ptCount val="1"/>
                <c:pt idx="0">
                  <c:v>ウチモモ</c:v>
                </c:pt>
              </c:strCache>
            </c:strRef>
          </c:tx>
          <c:spPr>
            <a:ln w="28575" cap="rnd">
              <a:solidFill>
                <a:srgbClr val="00B050"/>
              </a:solidFill>
              <a:prstDash val="sysDot"/>
              <a:round/>
            </a:ln>
            <a:effectLst/>
          </c:spPr>
          <c:marker>
            <c:symbol val="none"/>
          </c:marker>
          <c:val>
            <c:numRef>
              <c:f>和牛!$C$25:$AX$25</c:f>
              <c:numCache>
                <c:formatCode>0.0_);[Red]\(0.0\)</c:formatCode>
                <c:ptCount val="48"/>
                <c:pt idx="0">
                  <c:v>108.97435897435898</c:v>
                </c:pt>
                <c:pt idx="1">
                  <c:v>102.56410256410257</c:v>
                </c:pt>
                <c:pt idx="2">
                  <c:v>102.56410256410257</c:v>
                </c:pt>
                <c:pt idx="3">
                  <c:v>110.92117758784426</c:v>
                </c:pt>
                <c:pt idx="4">
                  <c:v>109.37796771130104</c:v>
                </c:pt>
                <c:pt idx="5">
                  <c:v>107.35992402659069</c:v>
                </c:pt>
                <c:pt idx="6">
                  <c:v>102.56410256410257</c:v>
                </c:pt>
                <c:pt idx="7">
                  <c:v>105.12820512820512</c:v>
                </c:pt>
                <c:pt idx="8">
                  <c:v>98.504273504273499</c:v>
                </c:pt>
                <c:pt idx="9">
                  <c:v>98.717948717948715</c:v>
                </c:pt>
                <c:pt idx="10">
                  <c:v>98.124406457739795</c:v>
                </c:pt>
                <c:pt idx="11">
                  <c:v>110.25641025641026</c:v>
                </c:pt>
                <c:pt idx="12">
                  <c:v>103.70370370370371</c:v>
                </c:pt>
                <c:pt idx="13">
                  <c:v>97.435897435897431</c:v>
                </c:pt>
                <c:pt idx="14">
                  <c:v>102.56410256410257</c:v>
                </c:pt>
                <c:pt idx="15">
                  <c:v>102.56410256410257</c:v>
                </c:pt>
                <c:pt idx="16">
                  <c:v>97.435897435897431</c:v>
                </c:pt>
                <c:pt idx="17">
                  <c:v>97.435897435897431</c:v>
                </c:pt>
                <c:pt idx="18">
                  <c:v>97.435897435897431</c:v>
                </c:pt>
                <c:pt idx="19">
                  <c:v>97.435897435897431</c:v>
                </c:pt>
                <c:pt idx="20">
                  <c:v>97.435897435897431</c:v>
                </c:pt>
                <c:pt idx="21">
                  <c:v>97.435897435897431</c:v>
                </c:pt>
                <c:pt idx="22">
                  <c:v>100</c:v>
                </c:pt>
                <c:pt idx="23">
                  <c:v>102.56410256410257</c:v>
                </c:pt>
                <c:pt idx="24">
                  <c:v>98.717948717948715</c:v>
                </c:pt>
                <c:pt idx="25">
                  <c:v>97.435897435897431</c:v>
                </c:pt>
                <c:pt idx="26">
                  <c:v>92.54510921177588</c:v>
                </c:pt>
                <c:pt idx="27">
                  <c:v>105.12820512820512</c:v>
                </c:pt>
                <c:pt idx="28">
                  <c:v>102.56410256410257</c:v>
                </c:pt>
                <c:pt idx="29">
                  <c:v>112.82051282051282</c:v>
                </c:pt>
                <c:pt idx="30">
                  <c:v>101.28205128205128</c:v>
                </c:pt>
                <c:pt idx="31">
                  <c:v>100</c:v>
                </c:pt>
                <c:pt idx="32">
                  <c:v>97.435897435897431</c:v>
                </c:pt>
                <c:pt idx="33">
                  <c:v>97.435897435897431</c:v>
                </c:pt>
                <c:pt idx="34">
                  <c:v>100</c:v>
                </c:pt>
                <c:pt idx="35">
                  <c:v>103.06267806267806</c:v>
                </c:pt>
                <c:pt idx="36">
                  <c:v>97.435897435897431</c:v>
                </c:pt>
                <c:pt idx="37">
                  <c:v>97.435897435897431</c:v>
                </c:pt>
                <c:pt idx="38">
                  <c:v>97.435897435897431</c:v>
                </c:pt>
                <c:pt idx="39">
                  <c:v>101.28205128205128</c:v>
                </c:pt>
                <c:pt idx="40">
                  <c:v>101.28205128205128</c:v>
                </c:pt>
                <c:pt idx="41">
                  <c:v>101.28205128205128</c:v>
                </c:pt>
                <c:pt idx="42">
                  <c:v>100</c:v>
                </c:pt>
                <c:pt idx="43">
                  <c:v>100</c:v>
                </c:pt>
                <c:pt idx="44">
                  <c:v>98.717948717948715</c:v>
                </c:pt>
                <c:pt idx="45">
                  <c:v>98.717948717948715</c:v>
                </c:pt>
                <c:pt idx="46">
                  <c:v>98.717948717948715</c:v>
                </c:pt>
                <c:pt idx="47">
                  <c:v>109.49667616334283</c:v>
                </c:pt>
              </c:numCache>
            </c:numRef>
          </c:val>
          <c:smooth val="0"/>
          <c:extLst>
            <c:ext xmlns:c16="http://schemas.microsoft.com/office/drawing/2014/chart" uri="{C3380CC4-5D6E-409C-BE32-E72D297353CC}">
              <c16:uniqueId val="{00000004-91B2-40A6-8D16-BC5BE5DBFD40}"/>
            </c:ext>
          </c:extLst>
        </c:ser>
        <c:ser>
          <c:idx val="4"/>
          <c:order val="5"/>
          <c:tx>
            <c:strRef>
              <c:f>和牛!$B$27</c:f>
              <c:strCache>
                <c:ptCount val="1"/>
              </c:strCache>
            </c:strRef>
          </c:tx>
          <c:spPr>
            <a:ln w="12700" cap="rnd">
              <a:solidFill>
                <a:schemeClr val="tx1"/>
              </a:solidFill>
              <a:round/>
            </a:ln>
            <a:effectLst/>
          </c:spPr>
          <c:marker>
            <c:symbol val="none"/>
          </c:marker>
          <c:cat>
            <c:multiLvlStrRef>
              <c:f>和牛!$C$20:$AX$21</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2021年</c:v>
                  </c:pt>
                  <c:pt idx="12">
                    <c:v>2022年</c:v>
                  </c:pt>
                  <c:pt idx="24">
                    <c:v>2023年</c:v>
                  </c:pt>
                  <c:pt idx="36">
                    <c:v>2024年</c:v>
                  </c:pt>
                </c:lvl>
              </c:multiLvlStrCache>
            </c:multiLvlStrRef>
          </c:cat>
          <c:val>
            <c:numRef>
              <c:f>和牛!$C$27:$AX$27</c:f>
              <c:numCache>
                <c:formatCode>0.0_);[Red]\(0.0\)</c:formatCode>
                <c:ptCount val="48"/>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numCache>
            </c:numRef>
          </c:val>
          <c:smooth val="0"/>
          <c:extLst>
            <c:ext xmlns:c16="http://schemas.microsoft.com/office/drawing/2014/chart" uri="{C3380CC4-5D6E-409C-BE32-E72D297353CC}">
              <c16:uniqueId val="{00000005-91B2-40A6-8D16-BC5BE5DBFD40}"/>
            </c:ext>
          </c:extLst>
        </c:ser>
        <c:dLbls>
          <c:showLegendKey val="0"/>
          <c:showVal val="0"/>
          <c:showCatName val="0"/>
          <c:showSerName val="0"/>
          <c:showPercent val="0"/>
          <c:showBubbleSize val="0"/>
        </c:dLbls>
        <c:smooth val="0"/>
        <c:axId val="751090960"/>
        <c:axId val="751091920"/>
      </c:lineChart>
      <c:catAx>
        <c:axId val="751090960"/>
        <c:scaling>
          <c:orientation val="minMax"/>
        </c:scaling>
        <c:delete val="0"/>
        <c:axPos val="b"/>
        <c:majorGridlines>
          <c:spPr>
            <a:ln w="9525" cap="flat" cmpd="sng" algn="ctr">
              <a:noFill/>
              <a:round/>
            </a:ln>
            <a:effectLst/>
          </c:spPr>
        </c:majorGridlines>
        <c:minorGridlines>
          <c:spPr>
            <a:ln w="9525" cap="flat" cmpd="sng" algn="ctr">
              <a:solidFill>
                <a:schemeClr val="bg1">
                  <a:lumMod val="75000"/>
                </a:schemeClr>
              </a:solidFill>
              <a:round/>
            </a:ln>
            <a:effectLst/>
          </c:spPr>
        </c:minorGridlines>
        <c:numFmt formatCode="General" sourceLinked="0"/>
        <c:majorTickMark val="none"/>
        <c:minorTickMark val="none"/>
        <c:tickLblPos val="nextTo"/>
        <c:spPr>
          <a:noFill/>
          <a:ln w="9525" cap="flat" cmpd="sng" algn="ctr">
            <a:noFill/>
            <a:round/>
          </a:ln>
          <a:effectLst/>
        </c:spPr>
        <c:txPr>
          <a:bodyPr rot="-2700000" spcFirstLastPara="1" vertOverflow="ellipsis" wrap="square" anchor="ctr" anchorCtr="1"/>
          <a:lstStyle/>
          <a:p>
            <a:pPr>
              <a:defRPr sz="1200" b="0" i="0" u="none" strike="noStrike" kern="1200" baseline="0">
                <a:solidFill>
                  <a:schemeClr val="tx1"/>
                </a:solidFill>
                <a:latin typeface="+mn-lt"/>
                <a:ea typeface="+mn-ea"/>
                <a:cs typeface="+mn-cs"/>
              </a:defRPr>
            </a:pPr>
            <a:endParaRPr lang="ja-JP"/>
          </a:p>
        </c:txPr>
        <c:crossAx val="751091920"/>
        <c:crosses val="autoZero"/>
        <c:auto val="1"/>
        <c:lblAlgn val="ctr"/>
        <c:lblOffset val="0"/>
        <c:tickMarkSkip val="24"/>
        <c:noMultiLvlLbl val="0"/>
      </c:catAx>
      <c:valAx>
        <c:axId val="751091920"/>
        <c:scaling>
          <c:orientation val="minMax"/>
          <c:max val="160"/>
          <c:min val="70"/>
        </c:scaling>
        <c:delete val="0"/>
        <c:axPos val="l"/>
        <c:majorGridlines>
          <c:spPr>
            <a:ln w="9525" cap="flat" cmpd="sng" algn="ctr">
              <a:solidFill>
                <a:schemeClr val="bg1">
                  <a:lumMod val="7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751090960"/>
        <c:crosses val="autoZero"/>
        <c:crossBetween val="between"/>
        <c:majorUnit val="10"/>
        <c:minorUnit val="2"/>
      </c:valAx>
      <c:spPr>
        <a:noFill/>
        <a:ln w="12700">
          <a:noFill/>
          <a:prstDash val="sysDash"/>
        </a:ln>
        <a:effectLst/>
      </c:spPr>
    </c:plotArea>
    <c:legend>
      <c:legendPos val="b"/>
      <c:legendEntry>
        <c:idx val="5"/>
        <c:delete val="1"/>
      </c:legendEntry>
      <c:layout>
        <c:manualLayout>
          <c:xMode val="edge"/>
          <c:yMode val="edge"/>
          <c:x val="2.531915355414251E-2"/>
          <c:y val="0.78519048647847234"/>
          <c:w val="0.94753417252138028"/>
          <c:h val="8.905724527457004E-2"/>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4199632906561"/>
          <c:y val="0.12001258102872923"/>
          <c:w val="0.85773668078179965"/>
          <c:h val="0.53140910734431512"/>
        </c:manualLayout>
      </c:layout>
      <c:lineChart>
        <c:grouping val="standard"/>
        <c:varyColors val="0"/>
        <c:ser>
          <c:idx val="3"/>
          <c:order val="0"/>
          <c:tx>
            <c:strRef>
              <c:f>交雑牛!$B$26</c:f>
              <c:strCache>
                <c:ptCount val="1"/>
                <c:pt idx="0">
                  <c:v>枝肉卸売価格</c:v>
                </c:pt>
              </c:strCache>
            </c:strRef>
          </c:tx>
          <c:spPr>
            <a:ln w="28575" cap="rnd">
              <a:solidFill>
                <a:schemeClr val="tx1"/>
              </a:solidFill>
              <a:prstDash val="solid"/>
              <a:round/>
            </a:ln>
            <a:effectLst/>
          </c:spPr>
          <c:marker>
            <c:symbol val="none"/>
          </c:marker>
          <c:cat>
            <c:multiLvlStrRef>
              <c:f>交雑牛!$C$20:$AX$21</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2021年</c:v>
                  </c:pt>
                  <c:pt idx="12">
                    <c:v>2022年</c:v>
                  </c:pt>
                  <c:pt idx="24">
                    <c:v>2023年</c:v>
                  </c:pt>
                  <c:pt idx="36">
                    <c:v>2024年</c:v>
                  </c:pt>
                </c:lvl>
              </c:multiLvlStrCache>
            </c:multiLvlStrRef>
          </c:cat>
          <c:val>
            <c:numRef>
              <c:f>交雑牛!$C$26:$AX$26</c:f>
              <c:numCache>
                <c:formatCode>0.0_);[Red]\(0.0\)</c:formatCode>
                <c:ptCount val="48"/>
                <c:pt idx="0">
                  <c:v>103.40865568747607</c:v>
                </c:pt>
                <c:pt idx="1">
                  <c:v>97.433933358866341</c:v>
                </c:pt>
                <c:pt idx="2">
                  <c:v>105.05006292061061</c:v>
                </c:pt>
                <c:pt idx="3">
                  <c:v>111.8783170104503</c:v>
                </c:pt>
                <c:pt idx="4">
                  <c:v>109.84297204136347</c:v>
                </c:pt>
                <c:pt idx="5">
                  <c:v>102.22684247961919</c:v>
                </c:pt>
                <c:pt idx="6">
                  <c:v>103.53996826612683</c:v>
                </c:pt>
                <c:pt idx="7">
                  <c:v>103.01471795152378</c:v>
                </c:pt>
                <c:pt idx="8">
                  <c:v>98.090496252120161</c:v>
                </c:pt>
                <c:pt idx="9">
                  <c:v>94.216775181922642</c:v>
                </c:pt>
                <c:pt idx="10">
                  <c:v>95.464244679104894</c:v>
                </c:pt>
                <c:pt idx="11">
                  <c:v>101.30765442906386</c:v>
                </c:pt>
                <c:pt idx="12">
                  <c:v>96.252120151009464</c:v>
                </c:pt>
                <c:pt idx="13">
                  <c:v>93.560212288668822</c:v>
                </c:pt>
                <c:pt idx="14">
                  <c:v>100.4541226678339</c:v>
                </c:pt>
                <c:pt idx="15">
                  <c:v>104.98440663128522</c:v>
                </c:pt>
                <c:pt idx="16">
                  <c:v>105.18137549926138</c:v>
                </c:pt>
                <c:pt idx="17">
                  <c:v>99.272309459977023</c:v>
                </c:pt>
                <c:pt idx="18">
                  <c:v>101.43896700771462</c:v>
                </c:pt>
                <c:pt idx="19">
                  <c:v>98.024839962794772</c:v>
                </c:pt>
                <c:pt idx="20">
                  <c:v>98.156152541445536</c:v>
                </c:pt>
                <c:pt idx="21">
                  <c:v>99.863216063905455</c:v>
                </c:pt>
                <c:pt idx="22">
                  <c:v>98.878371724024731</c:v>
                </c:pt>
                <c:pt idx="23">
                  <c:v>103.93390600207913</c:v>
                </c:pt>
                <c:pt idx="24">
                  <c:v>96.383432729660228</c:v>
                </c:pt>
                <c:pt idx="25">
                  <c:v>89.949116375772832</c:v>
                </c:pt>
                <c:pt idx="26">
                  <c:v>94.610712917874935</c:v>
                </c:pt>
                <c:pt idx="27">
                  <c:v>99.009684302675495</c:v>
                </c:pt>
                <c:pt idx="28">
                  <c:v>98.812715434699356</c:v>
                </c:pt>
                <c:pt idx="29">
                  <c:v>95.33293210045413</c:v>
                </c:pt>
                <c:pt idx="30">
                  <c:v>97.236964490890202</c:v>
                </c:pt>
                <c:pt idx="31">
                  <c:v>94.019806313946489</c:v>
                </c:pt>
                <c:pt idx="32">
                  <c:v>95.464244679104894</c:v>
                </c:pt>
                <c:pt idx="33">
                  <c:v>93.363243420692683</c:v>
                </c:pt>
                <c:pt idx="34">
                  <c:v>99.403622038627788</c:v>
                </c:pt>
                <c:pt idx="35">
                  <c:v>107.80762707227663</c:v>
                </c:pt>
                <c:pt idx="36">
                  <c:v>99.469278327953177</c:v>
                </c:pt>
                <c:pt idx="37">
                  <c:v>101.43896700771462</c:v>
                </c:pt>
                <c:pt idx="38">
                  <c:v>101.50462329704</c:v>
                </c:pt>
                <c:pt idx="39">
                  <c:v>105.37834436723752</c:v>
                </c:pt>
                <c:pt idx="40">
                  <c:v>103.80259342342836</c:v>
                </c:pt>
                <c:pt idx="41">
                  <c:v>99.206653170651649</c:v>
                </c:pt>
                <c:pt idx="42">
                  <c:v>102.22684247961919</c:v>
                </c:pt>
                <c:pt idx="43">
                  <c:v>102.68643650489688</c:v>
                </c:pt>
                <c:pt idx="44">
                  <c:v>104.39350002735679</c:v>
                </c:pt>
                <c:pt idx="45">
                  <c:v>102.55512392624611</c:v>
                </c:pt>
                <c:pt idx="46">
                  <c:v>103.27734310882531</c:v>
                </c:pt>
                <c:pt idx="47">
                  <c:v>107.9389396509274</c:v>
                </c:pt>
              </c:numCache>
            </c:numRef>
          </c:val>
          <c:smooth val="0"/>
          <c:extLst>
            <c:ext xmlns:c16="http://schemas.microsoft.com/office/drawing/2014/chart" uri="{C3380CC4-5D6E-409C-BE32-E72D297353CC}">
              <c16:uniqueId val="{00000000-9002-4B49-AAC9-695A99609FA0}"/>
            </c:ext>
          </c:extLst>
        </c:ser>
        <c:ser>
          <c:idx val="0"/>
          <c:order val="1"/>
          <c:tx>
            <c:strRef>
              <c:f>交雑牛!$B$22</c:f>
              <c:strCache>
                <c:ptCount val="1"/>
                <c:pt idx="0">
                  <c:v>ロイン</c:v>
                </c:pt>
              </c:strCache>
            </c:strRef>
          </c:tx>
          <c:spPr>
            <a:ln w="28575" cap="rnd">
              <a:solidFill>
                <a:schemeClr val="accent1"/>
              </a:solidFill>
              <a:round/>
            </a:ln>
            <a:effectLst/>
          </c:spPr>
          <c:marker>
            <c:symbol val="none"/>
          </c:marker>
          <c:cat>
            <c:multiLvlStrRef>
              <c:f>交雑牛!$C$20:$AX$21</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2021年</c:v>
                  </c:pt>
                  <c:pt idx="12">
                    <c:v>2022年</c:v>
                  </c:pt>
                  <c:pt idx="24">
                    <c:v>2023年</c:v>
                  </c:pt>
                  <c:pt idx="36">
                    <c:v>2024年</c:v>
                  </c:pt>
                </c:lvl>
              </c:multiLvlStrCache>
            </c:multiLvlStrRef>
          </c:cat>
          <c:val>
            <c:numRef>
              <c:f>交雑牛!$C$22:$AX$22</c:f>
              <c:numCache>
                <c:formatCode>0.0_);[Red]\(0.0\)</c:formatCode>
                <c:ptCount val="48"/>
                <c:pt idx="0">
                  <c:v>116.62037037037037</c:v>
                </c:pt>
                <c:pt idx="1">
                  <c:v>95</c:v>
                </c:pt>
                <c:pt idx="2">
                  <c:v>96.157407407407405</c:v>
                </c:pt>
                <c:pt idx="3">
                  <c:v>102.73148148148148</c:v>
                </c:pt>
                <c:pt idx="4">
                  <c:v>107.5</c:v>
                </c:pt>
                <c:pt idx="5">
                  <c:v>105.25462962962963</c:v>
                </c:pt>
                <c:pt idx="6">
                  <c:v>100.32407407407408</c:v>
                </c:pt>
                <c:pt idx="7">
                  <c:v>104.95370370370371</c:v>
                </c:pt>
                <c:pt idx="8">
                  <c:v>95.555555555555557</c:v>
                </c:pt>
                <c:pt idx="9">
                  <c:v>98.449074074074076</c:v>
                </c:pt>
                <c:pt idx="10">
                  <c:v>100</c:v>
                </c:pt>
                <c:pt idx="11">
                  <c:v>111.20370370370371</c:v>
                </c:pt>
                <c:pt idx="12">
                  <c:v>100.67129629629629</c:v>
                </c:pt>
                <c:pt idx="13">
                  <c:v>97.638888888888886</c:v>
                </c:pt>
                <c:pt idx="14">
                  <c:v>98.611111111111114</c:v>
                </c:pt>
                <c:pt idx="15">
                  <c:v>100</c:v>
                </c:pt>
                <c:pt idx="16">
                  <c:v>101.59722222222223</c:v>
                </c:pt>
                <c:pt idx="17">
                  <c:v>98.75</c:v>
                </c:pt>
                <c:pt idx="18">
                  <c:v>98.75</c:v>
                </c:pt>
                <c:pt idx="19">
                  <c:v>100</c:v>
                </c:pt>
                <c:pt idx="20">
                  <c:v>98.31018518518519</c:v>
                </c:pt>
                <c:pt idx="21">
                  <c:v>97.824074074074076</c:v>
                </c:pt>
                <c:pt idx="22">
                  <c:v>105.50925925925925</c:v>
                </c:pt>
                <c:pt idx="23">
                  <c:v>110</c:v>
                </c:pt>
                <c:pt idx="24">
                  <c:v>103.75</c:v>
                </c:pt>
                <c:pt idx="25">
                  <c:v>100</c:v>
                </c:pt>
                <c:pt idx="26">
                  <c:v>95</c:v>
                </c:pt>
                <c:pt idx="27">
                  <c:v>94.884259259259252</c:v>
                </c:pt>
                <c:pt idx="28">
                  <c:v>96.319444444444443</c:v>
                </c:pt>
                <c:pt idx="29">
                  <c:v>95</c:v>
                </c:pt>
                <c:pt idx="30">
                  <c:v>90</c:v>
                </c:pt>
                <c:pt idx="31">
                  <c:v>93.75</c:v>
                </c:pt>
                <c:pt idx="32">
                  <c:v>88.726851851851848</c:v>
                </c:pt>
                <c:pt idx="33">
                  <c:v>95</c:v>
                </c:pt>
                <c:pt idx="34">
                  <c:v>93.75</c:v>
                </c:pt>
                <c:pt idx="35">
                  <c:v>104.72222222222223</c:v>
                </c:pt>
                <c:pt idx="36">
                  <c:v>100.5324074074074</c:v>
                </c:pt>
                <c:pt idx="37">
                  <c:v>98.75</c:v>
                </c:pt>
                <c:pt idx="38">
                  <c:v>98.356481481481481</c:v>
                </c:pt>
                <c:pt idx="39">
                  <c:v>101.11111111111111</c:v>
                </c:pt>
                <c:pt idx="40">
                  <c:v>97.5</c:v>
                </c:pt>
                <c:pt idx="41">
                  <c:v>101.55092592592592</c:v>
                </c:pt>
                <c:pt idx="42">
                  <c:v>100</c:v>
                </c:pt>
                <c:pt idx="43">
                  <c:v>100</c:v>
                </c:pt>
                <c:pt idx="44">
                  <c:v>98.449074074074076</c:v>
                </c:pt>
                <c:pt idx="45">
                  <c:v>105</c:v>
                </c:pt>
                <c:pt idx="46">
                  <c:v>101.50462962962963</c:v>
                </c:pt>
                <c:pt idx="47">
                  <c:v>111.62037037037037</c:v>
                </c:pt>
              </c:numCache>
            </c:numRef>
          </c:val>
          <c:smooth val="0"/>
          <c:extLst>
            <c:ext xmlns:c16="http://schemas.microsoft.com/office/drawing/2014/chart" uri="{C3380CC4-5D6E-409C-BE32-E72D297353CC}">
              <c16:uniqueId val="{00000001-9002-4B49-AAC9-695A99609FA0}"/>
            </c:ext>
          </c:extLst>
        </c:ser>
        <c:ser>
          <c:idx val="1"/>
          <c:order val="2"/>
          <c:tx>
            <c:strRef>
              <c:f>交雑牛!$B$23</c:f>
              <c:strCache>
                <c:ptCount val="1"/>
                <c:pt idx="0">
                  <c:v>ヒレ</c:v>
                </c:pt>
              </c:strCache>
            </c:strRef>
          </c:tx>
          <c:spPr>
            <a:ln w="28575" cap="rnd">
              <a:solidFill>
                <a:schemeClr val="bg1">
                  <a:lumMod val="75000"/>
                </a:schemeClr>
              </a:solidFill>
              <a:round/>
            </a:ln>
            <a:effectLst/>
          </c:spPr>
          <c:marker>
            <c:symbol val="none"/>
          </c:marker>
          <c:cat>
            <c:multiLvlStrRef>
              <c:f>交雑牛!$C$20:$AX$21</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2021年</c:v>
                  </c:pt>
                  <c:pt idx="12">
                    <c:v>2022年</c:v>
                  </c:pt>
                  <c:pt idx="24">
                    <c:v>2023年</c:v>
                  </c:pt>
                  <c:pt idx="36">
                    <c:v>2024年</c:v>
                  </c:pt>
                </c:lvl>
              </c:multiLvlStrCache>
            </c:multiLvlStrRef>
          </c:cat>
          <c:val>
            <c:numRef>
              <c:f>交雑牛!$C$23:$AX$23</c:f>
              <c:numCache>
                <c:formatCode>0.0_);[Red]\(0.0\)</c:formatCode>
                <c:ptCount val="48"/>
                <c:pt idx="0">
                  <c:v>87.272727272727266</c:v>
                </c:pt>
                <c:pt idx="1">
                  <c:v>81.818181818181813</c:v>
                </c:pt>
                <c:pt idx="2">
                  <c:v>82.760942760942754</c:v>
                </c:pt>
                <c:pt idx="3">
                  <c:v>88.181818181818187</c:v>
                </c:pt>
                <c:pt idx="4">
                  <c:v>90.909090909090907</c:v>
                </c:pt>
                <c:pt idx="5">
                  <c:v>90.909090909090907</c:v>
                </c:pt>
                <c:pt idx="6">
                  <c:v>90.909090909090907</c:v>
                </c:pt>
                <c:pt idx="7">
                  <c:v>90.909090909090907</c:v>
                </c:pt>
                <c:pt idx="8">
                  <c:v>90.909090909090907</c:v>
                </c:pt>
                <c:pt idx="9">
                  <c:v>90.909090909090907</c:v>
                </c:pt>
                <c:pt idx="10">
                  <c:v>90.909090909090907</c:v>
                </c:pt>
                <c:pt idx="11">
                  <c:v>90.909090909090907</c:v>
                </c:pt>
                <c:pt idx="12">
                  <c:v>94.545454545454547</c:v>
                </c:pt>
                <c:pt idx="13">
                  <c:v>90</c:v>
                </c:pt>
                <c:pt idx="14">
                  <c:v>88.686868686868692</c:v>
                </c:pt>
                <c:pt idx="15">
                  <c:v>89.966329966329965</c:v>
                </c:pt>
                <c:pt idx="16">
                  <c:v>90.909090909090907</c:v>
                </c:pt>
                <c:pt idx="17">
                  <c:v>90.909090909090907</c:v>
                </c:pt>
                <c:pt idx="18">
                  <c:v>99.932659932659931</c:v>
                </c:pt>
                <c:pt idx="19">
                  <c:v>100</c:v>
                </c:pt>
                <c:pt idx="20">
                  <c:v>100</c:v>
                </c:pt>
                <c:pt idx="21">
                  <c:v>101.44781144781145</c:v>
                </c:pt>
                <c:pt idx="22">
                  <c:v>109.09090909090909</c:v>
                </c:pt>
                <c:pt idx="23">
                  <c:v>117.34006734006734</c:v>
                </c:pt>
                <c:pt idx="24">
                  <c:v>109.09090909090909</c:v>
                </c:pt>
                <c:pt idx="25">
                  <c:v>109.09090909090909</c:v>
                </c:pt>
                <c:pt idx="26">
                  <c:v>103.58585858585859</c:v>
                </c:pt>
                <c:pt idx="27">
                  <c:v>104.76430976430976</c:v>
                </c:pt>
                <c:pt idx="28">
                  <c:v>103.63636363636364</c:v>
                </c:pt>
                <c:pt idx="29">
                  <c:v>105.45454545454545</c:v>
                </c:pt>
                <c:pt idx="30">
                  <c:v>102.45791245791246</c:v>
                </c:pt>
                <c:pt idx="31">
                  <c:v>103.77104377104376</c:v>
                </c:pt>
                <c:pt idx="32">
                  <c:v>107.27272727272727</c:v>
                </c:pt>
                <c:pt idx="33">
                  <c:v>105.45454545454545</c:v>
                </c:pt>
                <c:pt idx="34">
                  <c:v>105.45454545454545</c:v>
                </c:pt>
                <c:pt idx="35">
                  <c:v>109.09090909090909</c:v>
                </c:pt>
                <c:pt idx="36">
                  <c:v>109.09090909090909</c:v>
                </c:pt>
                <c:pt idx="37">
                  <c:v>104.71380471380472</c:v>
                </c:pt>
                <c:pt idx="38">
                  <c:v>104.54545454545455</c:v>
                </c:pt>
                <c:pt idx="39">
                  <c:v>106.83501683501683</c:v>
                </c:pt>
                <c:pt idx="40">
                  <c:v>105.45454545454545</c:v>
                </c:pt>
                <c:pt idx="41">
                  <c:v>105.45454545454545</c:v>
                </c:pt>
                <c:pt idx="42">
                  <c:v>105.1010101010101</c:v>
                </c:pt>
                <c:pt idx="43">
                  <c:v>105.45454545454545</c:v>
                </c:pt>
                <c:pt idx="44">
                  <c:v>103.63636363636364</c:v>
                </c:pt>
                <c:pt idx="45">
                  <c:v>103.63636363636364</c:v>
                </c:pt>
                <c:pt idx="46">
                  <c:v>102.08754208754209</c:v>
                </c:pt>
                <c:pt idx="47">
                  <c:v>108.82154882154882</c:v>
                </c:pt>
              </c:numCache>
            </c:numRef>
          </c:val>
          <c:smooth val="0"/>
          <c:extLst>
            <c:ext xmlns:c16="http://schemas.microsoft.com/office/drawing/2014/chart" uri="{C3380CC4-5D6E-409C-BE32-E72D297353CC}">
              <c16:uniqueId val="{00000002-9002-4B49-AAC9-695A99609FA0}"/>
            </c:ext>
          </c:extLst>
        </c:ser>
        <c:ser>
          <c:idx val="2"/>
          <c:order val="3"/>
          <c:tx>
            <c:strRef>
              <c:f>交雑牛!$B$24</c:f>
              <c:strCache>
                <c:ptCount val="1"/>
                <c:pt idx="0">
                  <c:v>トモバラ</c:v>
                </c:pt>
              </c:strCache>
            </c:strRef>
          </c:tx>
          <c:spPr>
            <a:ln w="28575" cap="rnd">
              <a:solidFill>
                <a:srgbClr val="FFC000"/>
              </a:solidFill>
              <a:prstDash val="sysDash"/>
              <a:round/>
            </a:ln>
            <a:effectLst/>
          </c:spPr>
          <c:marker>
            <c:symbol val="none"/>
          </c:marker>
          <c:cat>
            <c:multiLvlStrRef>
              <c:f>交雑牛!$C$20:$AX$21</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2021年</c:v>
                  </c:pt>
                  <c:pt idx="12">
                    <c:v>2022年</c:v>
                  </c:pt>
                  <c:pt idx="24">
                    <c:v>2023年</c:v>
                  </c:pt>
                  <c:pt idx="36">
                    <c:v>2024年</c:v>
                  </c:pt>
                </c:lvl>
              </c:multiLvlStrCache>
            </c:multiLvlStrRef>
          </c:cat>
          <c:val>
            <c:numRef>
              <c:f>交雑牛!$C$24:$AX$24</c:f>
              <c:numCache>
                <c:formatCode>0.0_);[Red]\(0.0\)</c:formatCode>
                <c:ptCount val="48"/>
                <c:pt idx="0">
                  <c:v>104.24183325207215</c:v>
                </c:pt>
                <c:pt idx="1">
                  <c:v>115.84592881521209</c:v>
                </c:pt>
                <c:pt idx="2">
                  <c:v>129.30277913213067</c:v>
                </c:pt>
                <c:pt idx="3">
                  <c:v>117.01608971233544</c:v>
                </c:pt>
                <c:pt idx="4">
                  <c:v>105.3144807411019</c:v>
                </c:pt>
                <c:pt idx="5">
                  <c:v>130.2779132130668</c:v>
                </c:pt>
                <c:pt idx="6">
                  <c:v>117.69868356899073</c:v>
                </c:pt>
                <c:pt idx="7">
                  <c:v>114.62701121404193</c:v>
                </c:pt>
                <c:pt idx="8">
                  <c:v>113.35933690882496</c:v>
                </c:pt>
                <c:pt idx="9">
                  <c:v>85.568015602145294</c:v>
                </c:pt>
                <c:pt idx="10">
                  <c:v>104.24183325207215</c:v>
                </c:pt>
                <c:pt idx="11">
                  <c:v>103.21794246708923</c:v>
                </c:pt>
                <c:pt idx="12">
                  <c:v>78.98586055582642</c:v>
                </c:pt>
                <c:pt idx="13">
                  <c:v>105.3144807411019</c:v>
                </c:pt>
                <c:pt idx="14">
                  <c:v>118.9663578742077</c:v>
                </c:pt>
                <c:pt idx="15">
                  <c:v>121.11165285226718</c:v>
                </c:pt>
                <c:pt idx="16">
                  <c:v>89.517308629936622</c:v>
                </c:pt>
                <c:pt idx="17">
                  <c:v>108.3373963920039</c:v>
                </c:pt>
                <c:pt idx="18">
                  <c:v>92.101413944417359</c:v>
                </c:pt>
                <c:pt idx="19">
                  <c:v>101.12140419307654</c:v>
                </c:pt>
                <c:pt idx="20">
                  <c:v>86.445636274987805</c:v>
                </c:pt>
                <c:pt idx="21">
                  <c:v>90.053632374451482</c:v>
                </c:pt>
                <c:pt idx="22">
                  <c:v>99.366162847391521</c:v>
                </c:pt>
                <c:pt idx="23">
                  <c:v>98.14724524622136</c:v>
                </c:pt>
                <c:pt idx="24">
                  <c:v>98.000975134080932</c:v>
                </c:pt>
                <c:pt idx="25">
                  <c:v>91.321306679668453</c:v>
                </c:pt>
                <c:pt idx="26">
                  <c:v>92.150170648464169</c:v>
                </c:pt>
                <c:pt idx="27">
                  <c:v>91.321306679668453</c:v>
                </c:pt>
                <c:pt idx="28">
                  <c:v>94.490492442710874</c:v>
                </c:pt>
                <c:pt idx="29">
                  <c:v>89.517308629936622</c:v>
                </c:pt>
                <c:pt idx="30">
                  <c:v>105.3144807411019</c:v>
                </c:pt>
                <c:pt idx="31">
                  <c:v>84.251584592881528</c:v>
                </c:pt>
                <c:pt idx="32">
                  <c:v>78.98586055582642</c:v>
                </c:pt>
                <c:pt idx="33">
                  <c:v>115.84592881521209</c:v>
                </c:pt>
                <c:pt idx="34">
                  <c:v>111.11652852267187</c:v>
                </c:pt>
                <c:pt idx="35">
                  <c:v>105.55826426133594</c:v>
                </c:pt>
                <c:pt idx="36">
                  <c:v>114.13944417357386</c:v>
                </c:pt>
                <c:pt idx="37">
                  <c:v>115.84592881521209</c:v>
                </c:pt>
                <c:pt idx="38">
                  <c:v>119.60019502681618</c:v>
                </c:pt>
                <c:pt idx="39">
                  <c:v>121.64797659678206</c:v>
                </c:pt>
                <c:pt idx="40">
                  <c:v>121.11165285226718</c:v>
                </c:pt>
                <c:pt idx="41">
                  <c:v>121.11165285226718</c:v>
                </c:pt>
                <c:pt idx="42">
                  <c:v>131.64310092637737</c:v>
                </c:pt>
                <c:pt idx="43">
                  <c:v>139.78547050219404</c:v>
                </c:pt>
                <c:pt idx="44">
                  <c:v>135.15358361774744</c:v>
                </c:pt>
                <c:pt idx="45">
                  <c:v>121.11165285226718</c:v>
                </c:pt>
                <c:pt idx="46">
                  <c:v>121.11165285226718</c:v>
                </c:pt>
                <c:pt idx="47">
                  <c:v>139.59044368600684</c:v>
                </c:pt>
              </c:numCache>
            </c:numRef>
          </c:val>
          <c:smooth val="0"/>
          <c:extLst>
            <c:ext xmlns:c16="http://schemas.microsoft.com/office/drawing/2014/chart" uri="{C3380CC4-5D6E-409C-BE32-E72D297353CC}">
              <c16:uniqueId val="{00000003-9002-4B49-AAC9-695A99609FA0}"/>
            </c:ext>
          </c:extLst>
        </c:ser>
        <c:ser>
          <c:idx val="5"/>
          <c:order val="4"/>
          <c:tx>
            <c:strRef>
              <c:f>交雑牛!$B$25</c:f>
              <c:strCache>
                <c:ptCount val="1"/>
                <c:pt idx="0">
                  <c:v>ウチモモ</c:v>
                </c:pt>
              </c:strCache>
            </c:strRef>
          </c:tx>
          <c:spPr>
            <a:ln w="28575" cap="rnd">
              <a:solidFill>
                <a:srgbClr val="00B050"/>
              </a:solidFill>
              <a:prstDash val="sysDot"/>
              <a:round/>
            </a:ln>
            <a:effectLst/>
          </c:spPr>
          <c:marker>
            <c:symbol val="none"/>
          </c:marker>
          <c:val>
            <c:numRef>
              <c:f>交雑牛!$C$25:$AX$25</c:f>
              <c:numCache>
                <c:formatCode>0.0_);[Red]\(0.0\)</c:formatCode>
                <c:ptCount val="48"/>
                <c:pt idx="0">
                  <c:v>99.580888516345354</c:v>
                </c:pt>
                <c:pt idx="1">
                  <c:v>92.791282481139987</c:v>
                </c:pt>
                <c:pt idx="2">
                  <c:v>99.580888516345354</c:v>
                </c:pt>
                <c:pt idx="3">
                  <c:v>99.580888516345354</c:v>
                </c:pt>
                <c:pt idx="4">
                  <c:v>104.10729253981559</c:v>
                </c:pt>
                <c:pt idx="5">
                  <c:v>100.88013411567476</c:v>
                </c:pt>
                <c:pt idx="6">
                  <c:v>99.580888516345354</c:v>
                </c:pt>
                <c:pt idx="7">
                  <c:v>95.054484492875105</c:v>
                </c:pt>
                <c:pt idx="8">
                  <c:v>95.054484492875105</c:v>
                </c:pt>
                <c:pt idx="9">
                  <c:v>96.186085498742671</c:v>
                </c:pt>
                <c:pt idx="10">
                  <c:v>92.623637887678129</c:v>
                </c:pt>
                <c:pt idx="11">
                  <c:v>101.67644593461861</c:v>
                </c:pt>
                <c:pt idx="12">
                  <c:v>99.580888516345354</c:v>
                </c:pt>
                <c:pt idx="13">
                  <c:v>92.623637887678129</c:v>
                </c:pt>
                <c:pt idx="14">
                  <c:v>99.580888516345354</c:v>
                </c:pt>
                <c:pt idx="15">
                  <c:v>99.580888516345354</c:v>
                </c:pt>
                <c:pt idx="16">
                  <c:v>104.10729253981559</c:v>
                </c:pt>
                <c:pt idx="17">
                  <c:v>104.10729253981559</c:v>
                </c:pt>
                <c:pt idx="18">
                  <c:v>99.580888516345354</c:v>
                </c:pt>
                <c:pt idx="19">
                  <c:v>104.10729253981559</c:v>
                </c:pt>
                <c:pt idx="20">
                  <c:v>101.84409052808047</c:v>
                </c:pt>
                <c:pt idx="21">
                  <c:v>100.29337803855826</c:v>
                </c:pt>
                <c:pt idx="22">
                  <c:v>99.580888516345354</c:v>
                </c:pt>
                <c:pt idx="23">
                  <c:v>105.7837384744342</c:v>
                </c:pt>
                <c:pt idx="24">
                  <c:v>104.10729253981559</c:v>
                </c:pt>
                <c:pt idx="25">
                  <c:v>99.580888516345354</c:v>
                </c:pt>
                <c:pt idx="26">
                  <c:v>99.580888516345354</c:v>
                </c:pt>
                <c:pt idx="27">
                  <c:v>99.580888516345354</c:v>
                </c:pt>
                <c:pt idx="28">
                  <c:v>99.580888516345354</c:v>
                </c:pt>
                <c:pt idx="29">
                  <c:v>95.054484492875105</c:v>
                </c:pt>
                <c:pt idx="30">
                  <c:v>99.580888516345354</c:v>
                </c:pt>
                <c:pt idx="31">
                  <c:v>99.580888516345354</c:v>
                </c:pt>
                <c:pt idx="32">
                  <c:v>99.580888516345354</c:v>
                </c:pt>
                <c:pt idx="33">
                  <c:v>97.317686504610222</c:v>
                </c:pt>
                <c:pt idx="34">
                  <c:v>99.580888516345354</c:v>
                </c:pt>
                <c:pt idx="35">
                  <c:v>105.23889354568315</c:v>
                </c:pt>
                <c:pt idx="36">
                  <c:v>99.580888516345354</c:v>
                </c:pt>
                <c:pt idx="37">
                  <c:v>99.580888516345354</c:v>
                </c:pt>
                <c:pt idx="38">
                  <c:v>102.84995808885164</c:v>
                </c:pt>
                <c:pt idx="39">
                  <c:v>104.10729253981559</c:v>
                </c:pt>
                <c:pt idx="40">
                  <c:v>104.10729253981559</c:v>
                </c:pt>
                <c:pt idx="41">
                  <c:v>104.10729253981559</c:v>
                </c:pt>
                <c:pt idx="42">
                  <c:v>104.10729253981559</c:v>
                </c:pt>
                <c:pt idx="43">
                  <c:v>104.10729253981559</c:v>
                </c:pt>
                <c:pt idx="44">
                  <c:v>104.10729253981559</c:v>
                </c:pt>
                <c:pt idx="45">
                  <c:v>104.10729253981559</c:v>
                </c:pt>
                <c:pt idx="46">
                  <c:v>104.10729253981559</c:v>
                </c:pt>
                <c:pt idx="47">
                  <c:v>110.89689857502096</c:v>
                </c:pt>
              </c:numCache>
            </c:numRef>
          </c:val>
          <c:smooth val="0"/>
          <c:extLst>
            <c:ext xmlns:c16="http://schemas.microsoft.com/office/drawing/2014/chart" uri="{C3380CC4-5D6E-409C-BE32-E72D297353CC}">
              <c16:uniqueId val="{00000004-9002-4B49-AAC9-695A99609FA0}"/>
            </c:ext>
          </c:extLst>
        </c:ser>
        <c:ser>
          <c:idx val="4"/>
          <c:order val="5"/>
          <c:tx>
            <c:strRef>
              <c:f>交雑牛!$B$27</c:f>
              <c:strCache>
                <c:ptCount val="1"/>
              </c:strCache>
            </c:strRef>
          </c:tx>
          <c:spPr>
            <a:ln w="12700" cap="rnd">
              <a:solidFill>
                <a:schemeClr val="tx1"/>
              </a:solidFill>
              <a:round/>
            </a:ln>
            <a:effectLst/>
          </c:spPr>
          <c:marker>
            <c:symbol val="none"/>
          </c:marker>
          <c:cat>
            <c:multiLvlStrRef>
              <c:f>交雑牛!$C$20:$AX$21</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2021年</c:v>
                  </c:pt>
                  <c:pt idx="12">
                    <c:v>2022年</c:v>
                  </c:pt>
                  <c:pt idx="24">
                    <c:v>2023年</c:v>
                  </c:pt>
                  <c:pt idx="36">
                    <c:v>2024年</c:v>
                  </c:pt>
                </c:lvl>
              </c:multiLvlStrCache>
            </c:multiLvlStrRef>
          </c:cat>
          <c:val>
            <c:numRef>
              <c:f>交雑牛!$C$27:$AX$27</c:f>
              <c:numCache>
                <c:formatCode>0.0_);[Red]\(0.0\)</c:formatCode>
                <c:ptCount val="48"/>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numCache>
            </c:numRef>
          </c:val>
          <c:smooth val="0"/>
          <c:extLst>
            <c:ext xmlns:c16="http://schemas.microsoft.com/office/drawing/2014/chart" uri="{C3380CC4-5D6E-409C-BE32-E72D297353CC}">
              <c16:uniqueId val="{00000005-9002-4B49-AAC9-695A99609FA0}"/>
            </c:ext>
          </c:extLst>
        </c:ser>
        <c:dLbls>
          <c:showLegendKey val="0"/>
          <c:showVal val="0"/>
          <c:showCatName val="0"/>
          <c:showSerName val="0"/>
          <c:showPercent val="0"/>
          <c:showBubbleSize val="0"/>
        </c:dLbls>
        <c:smooth val="0"/>
        <c:axId val="751090960"/>
        <c:axId val="751091920"/>
      </c:lineChart>
      <c:catAx>
        <c:axId val="751090960"/>
        <c:scaling>
          <c:orientation val="minMax"/>
        </c:scaling>
        <c:delete val="0"/>
        <c:axPos val="b"/>
        <c:majorGridlines>
          <c:spPr>
            <a:ln w="9525"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w="9525" cap="flat" cmpd="sng" algn="ctr">
            <a:noFill/>
            <a:round/>
          </a:ln>
          <a:effectLst/>
        </c:spPr>
        <c:txPr>
          <a:bodyPr rot="-2700000" spcFirstLastPara="1" vertOverflow="ellipsis" wrap="square" anchor="ctr" anchorCtr="1"/>
          <a:lstStyle/>
          <a:p>
            <a:pPr>
              <a:defRPr sz="1200" b="0" i="0" u="none" strike="noStrike" kern="1200" baseline="0">
                <a:solidFill>
                  <a:schemeClr val="tx1"/>
                </a:solidFill>
                <a:latin typeface="+mn-lt"/>
                <a:ea typeface="+mn-ea"/>
                <a:cs typeface="+mn-cs"/>
              </a:defRPr>
            </a:pPr>
            <a:endParaRPr lang="ja-JP"/>
          </a:p>
        </c:txPr>
        <c:crossAx val="751091920"/>
        <c:crosses val="autoZero"/>
        <c:auto val="1"/>
        <c:lblAlgn val="ctr"/>
        <c:lblOffset val="0"/>
        <c:tickMarkSkip val="24"/>
        <c:noMultiLvlLbl val="0"/>
      </c:catAx>
      <c:valAx>
        <c:axId val="751091920"/>
        <c:scaling>
          <c:orientation val="minMax"/>
          <c:max val="150"/>
          <c:min val="70"/>
        </c:scaling>
        <c:delete val="0"/>
        <c:axPos val="l"/>
        <c:majorGridlines>
          <c:spPr>
            <a:ln w="9525" cap="flat" cmpd="sng" algn="ctr">
              <a:solidFill>
                <a:schemeClr val="bg1">
                  <a:lumMod val="7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751090960"/>
        <c:crosses val="autoZero"/>
        <c:crossBetween val="between"/>
        <c:majorUnit val="10"/>
        <c:minorUnit val="2"/>
      </c:valAx>
      <c:spPr>
        <a:noFill/>
        <a:ln>
          <a:noFill/>
        </a:ln>
        <a:effectLst/>
      </c:spPr>
    </c:plotArea>
    <c:legend>
      <c:legendPos val="b"/>
      <c:legendEntry>
        <c:idx val="5"/>
        <c:delete val="1"/>
      </c:legendEntry>
      <c:layout>
        <c:manualLayout>
          <c:xMode val="edge"/>
          <c:yMode val="edge"/>
          <c:x val="5.4499845321659759E-2"/>
          <c:y val="0.88999700816999727"/>
          <c:w val="0.93085228274893717"/>
          <c:h val="5.934119540865420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90541153531409E-2"/>
          <c:y val="0.10442849041745911"/>
          <c:w val="0.8702139441784601"/>
          <c:h val="0.46975938327253336"/>
        </c:manualLayout>
      </c:layout>
      <c:lineChart>
        <c:grouping val="standard"/>
        <c:varyColors val="0"/>
        <c:ser>
          <c:idx val="3"/>
          <c:order val="0"/>
          <c:tx>
            <c:strRef>
              <c:f>乳牛!$B$26</c:f>
              <c:strCache>
                <c:ptCount val="1"/>
                <c:pt idx="0">
                  <c:v>枝肉卸売価格</c:v>
                </c:pt>
              </c:strCache>
            </c:strRef>
          </c:tx>
          <c:spPr>
            <a:ln w="28575" cap="rnd">
              <a:solidFill>
                <a:schemeClr val="tx1"/>
              </a:solidFill>
              <a:prstDash val="solid"/>
              <a:round/>
            </a:ln>
            <a:effectLst/>
          </c:spPr>
          <c:marker>
            <c:symbol val="none"/>
          </c:marker>
          <c:cat>
            <c:multiLvlStrRef>
              <c:f>乳牛!$C$20:$AX$21</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2021年</c:v>
                  </c:pt>
                  <c:pt idx="12">
                    <c:v>2022年</c:v>
                  </c:pt>
                  <c:pt idx="24">
                    <c:v>2023年</c:v>
                  </c:pt>
                  <c:pt idx="36">
                    <c:v>2024年</c:v>
                  </c:pt>
                </c:lvl>
              </c:multiLvlStrCache>
            </c:multiLvlStrRef>
          </c:cat>
          <c:val>
            <c:numRef>
              <c:f>乳牛!$C$26:$AX$26</c:f>
              <c:numCache>
                <c:formatCode>0.0_);[Red]\(0.0\)</c:formatCode>
                <c:ptCount val="48"/>
                <c:pt idx="0">
                  <c:v>95.151224195871336</c:v>
                </c:pt>
                <c:pt idx="1">
                  <c:v>91.022563610177627</c:v>
                </c:pt>
                <c:pt idx="2">
                  <c:v>95.055208833413346</c:v>
                </c:pt>
                <c:pt idx="3">
                  <c:v>97.743638982237158</c:v>
                </c:pt>
                <c:pt idx="4">
                  <c:v>103.31253000480076</c:v>
                </c:pt>
                <c:pt idx="5">
                  <c:v>100.24003840614499</c:v>
                </c:pt>
                <c:pt idx="6">
                  <c:v>98.511761881901108</c:v>
                </c:pt>
                <c:pt idx="7">
                  <c:v>93.80700912145943</c:v>
                </c:pt>
                <c:pt idx="8">
                  <c:v>95.343254920787331</c:v>
                </c:pt>
                <c:pt idx="9">
                  <c:v>98.127700432069133</c:v>
                </c:pt>
                <c:pt idx="10">
                  <c:v>99.087854056649064</c:v>
                </c:pt>
                <c:pt idx="11">
                  <c:v>104.08065290446471</c:v>
                </c:pt>
                <c:pt idx="12">
                  <c:v>98.319731156985114</c:v>
                </c:pt>
                <c:pt idx="13">
                  <c:v>95.535285645703311</c:v>
                </c:pt>
                <c:pt idx="14">
                  <c:v>102.06433029284686</c:v>
                </c:pt>
                <c:pt idx="15">
                  <c:v>108.5933749399904</c:v>
                </c:pt>
                <c:pt idx="16">
                  <c:v>106.48103696591454</c:v>
                </c:pt>
                <c:pt idx="17">
                  <c:v>104.08065290446471</c:v>
                </c:pt>
                <c:pt idx="18">
                  <c:v>102.73643783005281</c:v>
                </c:pt>
                <c:pt idx="19">
                  <c:v>84.013442150744126</c:v>
                </c:pt>
                <c:pt idx="20">
                  <c:v>92.366778684589534</c:v>
                </c:pt>
                <c:pt idx="21">
                  <c:v>99.951992318771005</c:v>
                </c:pt>
                <c:pt idx="22">
                  <c:v>107.05712914066251</c:v>
                </c:pt>
                <c:pt idx="23">
                  <c:v>98.799807969275079</c:v>
                </c:pt>
                <c:pt idx="24">
                  <c:v>88.52616418626981</c:v>
                </c:pt>
                <c:pt idx="25">
                  <c:v>87.662025924147869</c:v>
                </c:pt>
                <c:pt idx="26">
                  <c:v>89.198271723475756</c:v>
                </c:pt>
                <c:pt idx="27">
                  <c:v>103.60057609217475</c:v>
                </c:pt>
                <c:pt idx="28">
                  <c:v>90.542486797887662</c:v>
                </c:pt>
                <c:pt idx="29">
                  <c:v>87.662025924147869</c:v>
                </c:pt>
                <c:pt idx="30">
                  <c:v>86.989918386941909</c:v>
                </c:pt>
                <c:pt idx="31">
                  <c:v>74.219875180028808</c:v>
                </c:pt>
                <c:pt idx="32">
                  <c:v>71.627460393662986</c:v>
                </c:pt>
                <c:pt idx="33">
                  <c:v>79.500720115218428</c:v>
                </c:pt>
                <c:pt idx="34">
                  <c:v>75.948151704272689</c:v>
                </c:pt>
                <c:pt idx="35">
                  <c:v>76.33221315410465</c:v>
                </c:pt>
                <c:pt idx="36">
                  <c:v>83.149303888622185</c:v>
                </c:pt>
                <c:pt idx="37">
                  <c:v>81.132981277004319</c:v>
                </c:pt>
                <c:pt idx="38">
                  <c:v>84.205472875660107</c:v>
                </c:pt>
                <c:pt idx="39">
                  <c:v>88.910225636101771</c:v>
                </c:pt>
                <c:pt idx="40">
                  <c:v>95.151224195871336</c:v>
                </c:pt>
                <c:pt idx="41">
                  <c:v>97.359577532405183</c:v>
                </c:pt>
                <c:pt idx="42">
                  <c:v>98.319731156985114</c:v>
                </c:pt>
                <c:pt idx="43">
                  <c:v>101.48823811809889</c:v>
                </c:pt>
                <c:pt idx="44">
                  <c:v>103.40854536725877</c:v>
                </c:pt>
                <c:pt idx="45">
                  <c:v>99.471915506481039</c:v>
                </c:pt>
                <c:pt idx="46">
                  <c:v>107.44119059049449</c:v>
                </c:pt>
                <c:pt idx="47">
                  <c:v>116.85069611137781</c:v>
                </c:pt>
              </c:numCache>
            </c:numRef>
          </c:val>
          <c:smooth val="0"/>
          <c:extLst>
            <c:ext xmlns:c16="http://schemas.microsoft.com/office/drawing/2014/chart" uri="{C3380CC4-5D6E-409C-BE32-E72D297353CC}">
              <c16:uniqueId val="{00000000-8EF1-4526-BAEE-4FC3CE00B478}"/>
            </c:ext>
          </c:extLst>
        </c:ser>
        <c:ser>
          <c:idx val="0"/>
          <c:order val="1"/>
          <c:tx>
            <c:strRef>
              <c:f>乳牛!$B$22</c:f>
              <c:strCache>
                <c:ptCount val="1"/>
                <c:pt idx="0">
                  <c:v>ロイン</c:v>
                </c:pt>
              </c:strCache>
            </c:strRef>
          </c:tx>
          <c:spPr>
            <a:ln w="28575" cap="rnd">
              <a:solidFill>
                <a:schemeClr val="accent1"/>
              </a:solidFill>
              <a:round/>
            </a:ln>
            <a:effectLst/>
          </c:spPr>
          <c:marker>
            <c:symbol val="none"/>
          </c:marker>
          <c:cat>
            <c:multiLvlStrRef>
              <c:f>乳牛!$C$20:$AX$21</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2021年</c:v>
                  </c:pt>
                  <c:pt idx="12">
                    <c:v>2022年</c:v>
                  </c:pt>
                  <c:pt idx="24">
                    <c:v>2023年</c:v>
                  </c:pt>
                  <c:pt idx="36">
                    <c:v>2024年</c:v>
                  </c:pt>
                </c:lvl>
              </c:multiLvlStrCache>
            </c:multiLvlStrRef>
          </c:cat>
          <c:val>
            <c:numRef>
              <c:f>乳牛!$C$22:$AX$22</c:f>
              <c:numCache>
                <c:formatCode>0.0_);[Red]\(0.0\)</c:formatCode>
                <c:ptCount val="48"/>
                <c:pt idx="0">
                  <c:v>87.376543209876544</c:v>
                </c:pt>
                <c:pt idx="1">
                  <c:v>87.067901234567898</c:v>
                </c:pt>
                <c:pt idx="2">
                  <c:v>93.333333333333329</c:v>
                </c:pt>
                <c:pt idx="3">
                  <c:v>93.858024691358025</c:v>
                </c:pt>
                <c:pt idx="4">
                  <c:v>90.524691358024697</c:v>
                </c:pt>
                <c:pt idx="5">
                  <c:v>88.333333333333329</c:v>
                </c:pt>
                <c:pt idx="6">
                  <c:v>93.333333333333329</c:v>
                </c:pt>
                <c:pt idx="7">
                  <c:v>88.641975308641975</c:v>
                </c:pt>
                <c:pt idx="8">
                  <c:v>88.333333333333329</c:v>
                </c:pt>
                <c:pt idx="9">
                  <c:v>87.839506172839506</c:v>
                </c:pt>
                <c:pt idx="10">
                  <c:v>88.333333333333329</c:v>
                </c:pt>
                <c:pt idx="11">
                  <c:v>99.845679012345684</c:v>
                </c:pt>
                <c:pt idx="12">
                  <c:v>90</c:v>
                </c:pt>
                <c:pt idx="13">
                  <c:v>87.839506172839506</c:v>
                </c:pt>
                <c:pt idx="14">
                  <c:v>87.839506172839506</c:v>
                </c:pt>
                <c:pt idx="15">
                  <c:v>92.407407407407405</c:v>
                </c:pt>
                <c:pt idx="16">
                  <c:v>100</c:v>
                </c:pt>
                <c:pt idx="17">
                  <c:v>95.03086419753086</c:v>
                </c:pt>
                <c:pt idx="18">
                  <c:v>106.66666666666667</c:v>
                </c:pt>
                <c:pt idx="19">
                  <c:v>106.66666666666667</c:v>
                </c:pt>
                <c:pt idx="20">
                  <c:v>106.08024691358025</c:v>
                </c:pt>
                <c:pt idx="21">
                  <c:v>106.66666666666667</c:v>
                </c:pt>
                <c:pt idx="22">
                  <c:v>106.66666666666667</c:v>
                </c:pt>
                <c:pt idx="23">
                  <c:v>106.66666666666667</c:v>
                </c:pt>
                <c:pt idx="24">
                  <c:v>106.66666666666667</c:v>
                </c:pt>
                <c:pt idx="25">
                  <c:v>106.66666666666667</c:v>
                </c:pt>
                <c:pt idx="26">
                  <c:v>106.66666666666667</c:v>
                </c:pt>
                <c:pt idx="27">
                  <c:v>106.66666666666667</c:v>
                </c:pt>
                <c:pt idx="28">
                  <c:v>106.66666666666667</c:v>
                </c:pt>
                <c:pt idx="29">
                  <c:v>106.66666666666667</c:v>
                </c:pt>
                <c:pt idx="30">
                  <c:v>106.66666666666667</c:v>
                </c:pt>
                <c:pt idx="31">
                  <c:v>106.66666666666667</c:v>
                </c:pt>
                <c:pt idx="32">
                  <c:v>100</c:v>
                </c:pt>
                <c:pt idx="33">
                  <c:v>100</c:v>
                </c:pt>
                <c:pt idx="34">
                  <c:v>103.33333333333333</c:v>
                </c:pt>
                <c:pt idx="35">
                  <c:v>106.66666666666667</c:v>
                </c:pt>
                <c:pt idx="36">
                  <c:v>103.33333333333333</c:v>
                </c:pt>
                <c:pt idx="37">
                  <c:v>100</c:v>
                </c:pt>
                <c:pt idx="38">
                  <c:v>106.66666666666667</c:v>
                </c:pt>
                <c:pt idx="39">
                  <c:v>100</c:v>
                </c:pt>
                <c:pt idx="40">
                  <c:v>101.66666666666667</c:v>
                </c:pt>
                <c:pt idx="41">
                  <c:v>101.66666666666667</c:v>
                </c:pt>
                <c:pt idx="42">
                  <c:v>101.66666666666667</c:v>
                </c:pt>
                <c:pt idx="43">
                  <c:v>101.20370370370371</c:v>
                </c:pt>
                <c:pt idx="44">
                  <c:v>101.66666666666667</c:v>
                </c:pt>
                <c:pt idx="45">
                  <c:v>101.66666666666667</c:v>
                </c:pt>
                <c:pt idx="46">
                  <c:v>101.66666666666667</c:v>
                </c:pt>
                <c:pt idx="47">
                  <c:v>101.66666666666667</c:v>
                </c:pt>
              </c:numCache>
            </c:numRef>
          </c:val>
          <c:smooth val="0"/>
          <c:extLst>
            <c:ext xmlns:c16="http://schemas.microsoft.com/office/drawing/2014/chart" uri="{C3380CC4-5D6E-409C-BE32-E72D297353CC}">
              <c16:uniqueId val="{00000001-8EF1-4526-BAEE-4FC3CE00B478}"/>
            </c:ext>
          </c:extLst>
        </c:ser>
        <c:ser>
          <c:idx val="1"/>
          <c:order val="2"/>
          <c:tx>
            <c:strRef>
              <c:f>乳牛!$B$23</c:f>
              <c:strCache>
                <c:ptCount val="1"/>
                <c:pt idx="0">
                  <c:v>ヒレ</c:v>
                </c:pt>
              </c:strCache>
            </c:strRef>
          </c:tx>
          <c:spPr>
            <a:ln w="28575" cap="rnd">
              <a:solidFill>
                <a:schemeClr val="bg1">
                  <a:lumMod val="75000"/>
                </a:schemeClr>
              </a:solidFill>
              <a:round/>
            </a:ln>
            <a:effectLst/>
          </c:spPr>
          <c:marker>
            <c:symbol val="none"/>
          </c:marker>
          <c:cat>
            <c:multiLvlStrRef>
              <c:f>乳牛!$C$20:$AX$21</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2021年</c:v>
                  </c:pt>
                  <c:pt idx="12">
                    <c:v>2022年</c:v>
                  </c:pt>
                  <c:pt idx="24">
                    <c:v>2023年</c:v>
                  </c:pt>
                  <c:pt idx="36">
                    <c:v>2024年</c:v>
                  </c:pt>
                </c:lvl>
              </c:multiLvlStrCache>
            </c:multiLvlStrRef>
          </c:cat>
          <c:val>
            <c:numRef>
              <c:f>乳牛!$C$23:$AX$23</c:f>
              <c:numCache>
                <c:formatCode>0.0_);[Red]\(0.0\)</c:formatCode>
                <c:ptCount val="48"/>
                <c:pt idx="0">
                  <c:v>89.317755059461717</c:v>
                </c:pt>
                <c:pt idx="1">
                  <c:v>89.004798664719388</c:v>
                </c:pt>
                <c:pt idx="2">
                  <c:v>89.651575213853533</c:v>
                </c:pt>
                <c:pt idx="3">
                  <c:v>89.60984769455456</c:v>
                </c:pt>
                <c:pt idx="4">
                  <c:v>90.131441685791785</c:v>
                </c:pt>
                <c:pt idx="5">
                  <c:v>89.484665136657625</c:v>
                </c:pt>
                <c:pt idx="6">
                  <c:v>90.131441685791785</c:v>
                </c:pt>
                <c:pt idx="7">
                  <c:v>88.50406843313165</c:v>
                </c:pt>
                <c:pt idx="8">
                  <c:v>89.338618819111204</c:v>
                </c:pt>
                <c:pt idx="9">
                  <c:v>90.131441685791785</c:v>
                </c:pt>
                <c:pt idx="10">
                  <c:v>91.904861255998327</c:v>
                </c:pt>
                <c:pt idx="11">
                  <c:v>94.658877529730859</c:v>
                </c:pt>
                <c:pt idx="12">
                  <c:v>92.948049238472777</c:v>
                </c:pt>
                <c:pt idx="13">
                  <c:v>91.299812226163155</c:v>
                </c:pt>
                <c:pt idx="14">
                  <c:v>94.638013770081372</c:v>
                </c:pt>
                <c:pt idx="15">
                  <c:v>96.891299812226165</c:v>
                </c:pt>
                <c:pt idx="16">
                  <c:v>98.518673064886286</c:v>
                </c:pt>
                <c:pt idx="17">
                  <c:v>99.895681201752552</c:v>
                </c:pt>
                <c:pt idx="18">
                  <c:v>103.06697266847486</c:v>
                </c:pt>
                <c:pt idx="19">
                  <c:v>103.65115793866055</c:v>
                </c:pt>
                <c:pt idx="20">
                  <c:v>103.65115793866055</c:v>
                </c:pt>
                <c:pt idx="21">
                  <c:v>103.65115793866055</c:v>
                </c:pt>
                <c:pt idx="22">
                  <c:v>109.63905695806385</c:v>
                </c:pt>
                <c:pt idx="23">
                  <c:v>112.66430210723972</c:v>
                </c:pt>
                <c:pt idx="24">
                  <c:v>108.15773002295013</c:v>
                </c:pt>
                <c:pt idx="25">
                  <c:v>108.15773002295013</c:v>
                </c:pt>
                <c:pt idx="26">
                  <c:v>108.15773002295013</c:v>
                </c:pt>
                <c:pt idx="27">
                  <c:v>111.72543292301273</c:v>
                </c:pt>
                <c:pt idx="28">
                  <c:v>110.01460463175464</c:v>
                </c:pt>
                <c:pt idx="29">
                  <c:v>111.70456916336323</c:v>
                </c:pt>
                <c:pt idx="30">
                  <c:v>112.66430210723972</c:v>
                </c:pt>
                <c:pt idx="31">
                  <c:v>112.66430210723972</c:v>
                </c:pt>
                <c:pt idx="32">
                  <c:v>112.66430210723972</c:v>
                </c:pt>
                <c:pt idx="33">
                  <c:v>111.53765908616732</c:v>
                </c:pt>
                <c:pt idx="34">
                  <c:v>112.66430210723972</c:v>
                </c:pt>
                <c:pt idx="35">
                  <c:v>112.66430210723972</c:v>
                </c:pt>
                <c:pt idx="36">
                  <c:v>108.15773002295013</c:v>
                </c:pt>
                <c:pt idx="37">
                  <c:v>110.16065094930106</c:v>
                </c:pt>
                <c:pt idx="38">
                  <c:v>110.78656373878573</c:v>
                </c:pt>
                <c:pt idx="39">
                  <c:v>109.82683079490924</c:v>
                </c:pt>
                <c:pt idx="40">
                  <c:v>112.66430210723972</c:v>
                </c:pt>
                <c:pt idx="41">
                  <c:v>108.15773002295013</c:v>
                </c:pt>
                <c:pt idx="42">
                  <c:v>108.15773002295013</c:v>
                </c:pt>
                <c:pt idx="43">
                  <c:v>108.15773002295013</c:v>
                </c:pt>
                <c:pt idx="44">
                  <c:v>108.15773002295013</c:v>
                </c:pt>
                <c:pt idx="45">
                  <c:v>108.15773002295013</c:v>
                </c:pt>
                <c:pt idx="46">
                  <c:v>108.15773002295013</c:v>
                </c:pt>
                <c:pt idx="47">
                  <c:v>110.41101606509493</c:v>
                </c:pt>
              </c:numCache>
            </c:numRef>
          </c:val>
          <c:smooth val="0"/>
          <c:extLst>
            <c:ext xmlns:c16="http://schemas.microsoft.com/office/drawing/2014/chart" uri="{C3380CC4-5D6E-409C-BE32-E72D297353CC}">
              <c16:uniqueId val="{00000002-8EF1-4526-BAEE-4FC3CE00B478}"/>
            </c:ext>
          </c:extLst>
        </c:ser>
        <c:ser>
          <c:idx val="2"/>
          <c:order val="3"/>
          <c:tx>
            <c:strRef>
              <c:f>乳牛!$B$24</c:f>
              <c:strCache>
                <c:ptCount val="1"/>
                <c:pt idx="0">
                  <c:v>トモバラ</c:v>
                </c:pt>
              </c:strCache>
            </c:strRef>
          </c:tx>
          <c:spPr>
            <a:ln w="28575" cap="rnd">
              <a:solidFill>
                <a:srgbClr val="FFC000"/>
              </a:solidFill>
              <a:prstDash val="sysDash"/>
              <a:round/>
            </a:ln>
            <a:effectLst/>
          </c:spPr>
          <c:marker>
            <c:symbol val="none"/>
          </c:marker>
          <c:cat>
            <c:multiLvlStrRef>
              <c:f>乳牛!$C$20:$AX$21</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2021年</c:v>
                  </c:pt>
                  <c:pt idx="12">
                    <c:v>2022年</c:v>
                  </c:pt>
                  <c:pt idx="24">
                    <c:v>2023年</c:v>
                  </c:pt>
                  <c:pt idx="36">
                    <c:v>2024年</c:v>
                  </c:pt>
                </c:lvl>
              </c:multiLvlStrCache>
            </c:multiLvlStrRef>
          </c:cat>
          <c:val>
            <c:numRef>
              <c:f>乳牛!$C$24:$AX$24</c:f>
              <c:numCache>
                <c:formatCode>0.0_);[Red]\(0.0\)</c:formatCode>
                <c:ptCount val="48"/>
                <c:pt idx="0">
                  <c:v>83.483719105531577</c:v>
                </c:pt>
                <c:pt idx="1">
                  <c:v>100.86308356218125</c:v>
                </c:pt>
                <c:pt idx="2">
                  <c:v>88.897606904668493</c:v>
                </c:pt>
                <c:pt idx="3">
                  <c:v>113.18163985876815</c:v>
                </c:pt>
                <c:pt idx="4">
                  <c:v>106.47312671635936</c:v>
                </c:pt>
                <c:pt idx="5">
                  <c:v>94.978422910945469</c:v>
                </c:pt>
                <c:pt idx="6">
                  <c:v>120.40015692428403</c:v>
                </c:pt>
                <c:pt idx="7">
                  <c:v>112.08316987053746</c:v>
                </c:pt>
                <c:pt idx="8">
                  <c:v>111.29854845037269</c:v>
                </c:pt>
                <c:pt idx="9">
                  <c:v>110.39623381718322</c:v>
                </c:pt>
                <c:pt idx="10">
                  <c:v>99.215378579835232</c:v>
                </c:pt>
                <c:pt idx="11">
                  <c:v>100</c:v>
                </c:pt>
                <c:pt idx="12">
                  <c:v>99.215378579835232</c:v>
                </c:pt>
                <c:pt idx="13">
                  <c:v>99.56845821890937</c:v>
                </c:pt>
                <c:pt idx="14">
                  <c:v>105.92389172224402</c:v>
                </c:pt>
                <c:pt idx="15">
                  <c:v>103.80541388779913</c:v>
                </c:pt>
                <c:pt idx="16">
                  <c:v>107.14005492349941</c:v>
                </c:pt>
                <c:pt idx="17">
                  <c:v>123.02863868183601</c:v>
                </c:pt>
                <c:pt idx="18">
                  <c:v>114.39780306002353</c:v>
                </c:pt>
                <c:pt idx="19">
                  <c:v>99.215378579835232</c:v>
                </c:pt>
                <c:pt idx="20">
                  <c:v>99.215378579835232</c:v>
                </c:pt>
                <c:pt idx="21">
                  <c:v>100.82385249117301</c:v>
                </c:pt>
                <c:pt idx="22">
                  <c:v>99.215378579835232</c:v>
                </c:pt>
                <c:pt idx="23">
                  <c:v>88.97606904668497</c:v>
                </c:pt>
                <c:pt idx="24">
                  <c:v>99.215378579835232</c:v>
                </c:pt>
                <c:pt idx="25">
                  <c:v>99.215378579835232</c:v>
                </c:pt>
                <c:pt idx="26">
                  <c:v>99.215378579835232</c:v>
                </c:pt>
                <c:pt idx="27">
                  <c:v>95.331502550019621</c:v>
                </c:pt>
                <c:pt idx="28">
                  <c:v>95.331502550019621</c:v>
                </c:pt>
                <c:pt idx="29">
                  <c:v>102.58925068654375</c:v>
                </c:pt>
                <c:pt idx="30">
                  <c:v>103.80541388779913</c:v>
                </c:pt>
                <c:pt idx="31">
                  <c:v>103.80541388779913</c:v>
                </c:pt>
                <c:pt idx="32">
                  <c:v>104.23695566888976</c:v>
                </c:pt>
                <c:pt idx="33">
                  <c:v>94.076108277755978</c:v>
                </c:pt>
                <c:pt idx="34">
                  <c:v>101.60847391133778</c:v>
                </c:pt>
                <c:pt idx="35">
                  <c:v>59.317379364456649</c:v>
                </c:pt>
                <c:pt idx="36">
                  <c:v>94.076108277755978</c:v>
                </c:pt>
                <c:pt idx="37">
                  <c:v>94.076108277755978</c:v>
                </c:pt>
                <c:pt idx="38">
                  <c:v>91.526088662220474</c:v>
                </c:pt>
                <c:pt idx="39">
                  <c:v>104.23695566888976</c:v>
                </c:pt>
                <c:pt idx="40">
                  <c:v>94.076108277755978</c:v>
                </c:pt>
                <c:pt idx="41">
                  <c:v>104.23695566888976</c:v>
                </c:pt>
                <c:pt idx="42">
                  <c:v>104.23695566888976</c:v>
                </c:pt>
                <c:pt idx="43">
                  <c:v>104.62926637897215</c:v>
                </c:pt>
                <c:pt idx="44">
                  <c:v>105.8061985092193</c:v>
                </c:pt>
                <c:pt idx="45">
                  <c:v>94.076108277755978</c:v>
                </c:pt>
                <c:pt idx="46">
                  <c:v>94.076108277755978</c:v>
                </c:pt>
                <c:pt idx="47">
                  <c:v>96.979207532365635</c:v>
                </c:pt>
              </c:numCache>
            </c:numRef>
          </c:val>
          <c:smooth val="0"/>
          <c:extLst>
            <c:ext xmlns:c16="http://schemas.microsoft.com/office/drawing/2014/chart" uri="{C3380CC4-5D6E-409C-BE32-E72D297353CC}">
              <c16:uniqueId val="{00000003-8EF1-4526-BAEE-4FC3CE00B478}"/>
            </c:ext>
          </c:extLst>
        </c:ser>
        <c:ser>
          <c:idx val="5"/>
          <c:order val="4"/>
          <c:tx>
            <c:strRef>
              <c:f>乳牛!$B$25</c:f>
              <c:strCache>
                <c:ptCount val="1"/>
                <c:pt idx="0">
                  <c:v>ウチモモ</c:v>
                </c:pt>
              </c:strCache>
            </c:strRef>
          </c:tx>
          <c:spPr>
            <a:ln w="28575" cap="rnd">
              <a:solidFill>
                <a:srgbClr val="00B050"/>
              </a:solidFill>
              <a:prstDash val="sysDot"/>
              <a:round/>
            </a:ln>
            <a:effectLst/>
          </c:spPr>
          <c:marker>
            <c:symbol val="none"/>
          </c:marker>
          <c:val>
            <c:numRef>
              <c:f>乳牛!$C$25:$AX$25</c:f>
              <c:numCache>
                <c:formatCode>0.0_);[Red]\(0.0\)</c:formatCode>
                <c:ptCount val="48"/>
                <c:pt idx="0">
                  <c:v>93.56435643564356</c:v>
                </c:pt>
                <c:pt idx="1">
                  <c:v>91.43564356435644</c:v>
                </c:pt>
                <c:pt idx="2">
                  <c:v>94.653465346534659</c:v>
                </c:pt>
                <c:pt idx="3">
                  <c:v>89.158415841584159</c:v>
                </c:pt>
                <c:pt idx="4">
                  <c:v>92.871287128712865</c:v>
                </c:pt>
                <c:pt idx="5">
                  <c:v>91.584158415841586</c:v>
                </c:pt>
                <c:pt idx="6">
                  <c:v>91.089108910891085</c:v>
                </c:pt>
                <c:pt idx="7">
                  <c:v>89.752475247524757</c:v>
                </c:pt>
                <c:pt idx="8">
                  <c:v>90.346534653465341</c:v>
                </c:pt>
                <c:pt idx="9">
                  <c:v>93.56435643564356</c:v>
                </c:pt>
                <c:pt idx="10">
                  <c:v>92.871287128712865</c:v>
                </c:pt>
                <c:pt idx="11">
                  <c:v>94.603960396039611</c:v>
                </c:pt>
                <c:pt idx="12">
                  <c:v>92.970297029702976</c:v>
                </c:pt>
                <c:pt idx="13">
                  <c:v>95.148514851485146</c:v>
                </c:pt>
                <c:pt idx="14">
                  <c:v>97.079207920792072</c:v>
                </c:pt>
                <c:pt idx="15">
                  <c:v>95.792079207920793</c:v>
                </c:pt>
                <c:pt idx="16">
                  <c:v>95.544554455445549</c:v>
                </c:pt>
                <c:pt idx="17">
                  <c:v>100.4950495049505</c:v>
                </c:pt>
                <c:pt idx="18">
                  <c:v>100</c:v>
                </c:pt>
                <c:pt idx="19">
                  <c:v>100.4950495049505</c:v>
                </c:pt>
                <c:pt idx="20">
                  <c:v>100.84158415841584</c:v>
                </c:pt>
                <c:pt idx="21">
                  <c:v>103.06930693069307</c:v>
                </c:pt>
                <c:pt idx="22">
                  <c:v>100.4950495049505</c:v>
                </c:pt>
                <c:pt idx="23">
                  <c:v>102.22772277227723</c:v>
                </c:pt>
                <c:pt idx="24">
                  <c:v>101.58415841584159</c:v>
                </c:pt>
                <c:pt idx="25">
                  <c:v>100</c:v>
                </c:pt>
                <c:pt idx="26">
                  <c:v>100</c:v>
                </c:pt>
                <c:pt idx="27">
                  <c:v>100</c:v>
                </c:pt>
                <c:pt idx="28">
                  <c:v>100</c:v>
                </c:pt>
                <c:pt idx="29">
                  <c:v>98.910891089108915</c:v>
                </c:pt>
                <c:pt idx="30">
                  <c:v>100</c:v>
                </c:pt>
                <c:pt idx="31">
                  <c:v>97.32673267326733</c:v>
                </c:pt>
                <c:pt idx="32">
                  <c:v>97.32673267326733</c:v>
                </c:pt>
                <c:pt idx="33">
                  <c:v>91.980198019801975</c:v>
                </c:pt>
                <c:pt idx="34">
                  <c:v>91.980198019801975</c:v>
                </c:pt>
                <c:pt idx="35">
                  <c:v>99.455445544554451</c:v>
                </c:pt>
                <c:pt idx="36">
                  <c:v>99.455445544554451</c:v>
                </c:pt>
                <c:pt idx="37">
                  <c:v>94.653465346534659</c:v>
                </c:pt>
                <c:pt idx="38">
                  <c:v>94.653465346534659</c:v>
                </c:pt>
                <c:pt idx="39">
                  <c:v>96.534653465346537</c:v>
                </c:pt>
                <c:pt idx="40">
                  <c:v>97.32673267326733</c:v>
                </c:pt>
                <c:pt idx="41">
                  <c:v>96.534653465346537</c:v>
                </c:pt>
                <c:pt idx="42">
                  <c:v>98.366336633663366</c:v>
                </c:pt>
                <c:pt idx="43">
                  <c:v>98.910891089108915</c:v>
                </c:pt>
                <c:pt idx="44">
                  <c:v>98.366336633663366</c:v>
                </c:pt>
                <c:pt idx="45">
                  <c:v>98.910891089108915</c:v>
                </c:pt>
                <c:pt idx="46">
                  <c:v>98.366336633663366</c:v>
                </c:pt>
                <c:pt idx="47">
                  <c:v>105.74257425742574</c:v>
                </c:pt>
              </c:numCache>
            </c:numRef>
          </c:val>
          <c:smooth val="0"/>
          <c:extLst>
            <c:ext xmlns:c16="http://schemas.microsoft.com/office/drawing/2014/chart" uri="{C3380CC4-5D6E-409C-BE32-E72D297353CC}">
              <c16:uniqueId val="{00000004-8EF1-4526-BAEE-4FC3CE00B478}"/>
            </c:ext>
          </c:extLst>
        </c:ser>
        <c:ser>
          <c:idx val="4"/>
          <c:order val="5"/>
          <c:tx>
            <c:strRef>
              <c:f>乳牛!$B$27</c:f>
              <c:strCache>
                <c:ptCount val="1"/>
              </c:strCache>
            </c:strRef>
          </c:tx>
          <c:spPr>
            <a:ln w="12700" cap="rnd">
              <a:solidFill>
                <a:schemeClr val="tx1"/>
              </a:solidFill>
              <a:round/>
            </a:ln>
            <a:effectLst/>
          </c:spPr>
          <c:marker>
            <c:symbol val="none"/>
          </c:marker>
          <c:cat>
            <c:multiLvlStrRef>
              <c:f>乳牛!$C$20:$AX$21</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2021年</c:v>
                  </c:pt>
                  <c:pt idx="12">
                    <c:v>2022年</c:v>
                  </c:pt>
                  <c:pt idx="24">
                    <c:v>2023年</c:v>
                  </c:pt>
                  <c:pt idx="36">
                    <c:v>2024年</c:v>
                  </c:pt>
                </c:lvl>
              </c:multiLvlStrCache>
            </c:multiLvlStrRef>
          </c:cat>
          <c:val>
            <c:numRef>
              <c:f>乳牛!$C$27:$AX$27</c:f>
              <c:numCache>
                <c:formatCode>0.0_);[Red]\(0.0\)</c:formatCode>
                <c:ptCount val="48"/>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numCache>
            </c:numRef>
          </c:val>
          <c:smooth val="0"/>
          <c:extLst>
            <c:ext xmlns:c16="http://schemas.microsoft.com/office/drawing/2014/chart" uri="{C3380CC4-5D6E-409C-BE32-E72D297353CC}">
              <c16:uniqueId val="{00000005-8EF1-4526-BAEE-4FC3CE00B478}"/>
            </c:ext>
          </c:extLst>
        </c:ser>
        <c:dLbls>
          <c:showLegendKey val="0"/>
          <c:showVal val="0"/>
          <c:showCatName val="0"/>
          <c:showSerName val="0"/>
          <c:showPercent val="0"/>
          <c:showBubbleSize val="0"/>
        </c:dLbls>
        <c:smooth val="0"/>
        <c:axId val="751090960"/>
        <c:axId val="751091920"/>
      </c:lineChart>
      <c:catAx>
        <c:axId val="751090960"/>
        <c:scaling>
          <c:orientation val="minMax"/>
        </c:scaling>
        <c:delete val="0"/>
        <c:axPos val="b"/>
        <c:majorGridlines>
          <c:spPr>
            <a:ln w="9525"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w="9525" cap="flat" cmpd="sng" algn="ctr">
            <a:noFill/>
            <a:round/>
          </a:ln>
          <a:effectLst/>
        </c:spPr>
        <c:txPr>
          <a:bodyPr rot="-2700000" spcFirstLastPara="1" vertOverflow="ellipsis" wrap="square" anchor="ctr" anchorCtr="1"/>
          <a:lstStyle/>
          <a:p>
            <a:pPr>
              <a:defRPr sz="1200" b="0" i="0" u="none" strike="noStrike" kern="1200" baseline="0">
                <a:solidFill>
                  <a:schemeClr val="tx1"/>
                </a:solidFill>
                <a:latin typeface="+mn-lt"/>
                <a:ea typeface="+mn-ea"/>
                <a:cs typeface="+mn-cs"/>
              </a:defRPr>
            </a:pPr>
            <a:endParaRPr lang="ja-JP"/>
          </a:p>
        </c:txPr>
        <c:crossAx val="751091920"/>
        <c:crosses val="autoZero"/>
        <c:auto val="1"/>
        <c:lblAlgn val="ctr"/>
        <c:lblOffset val="0"/>
        <c:tickMarkSkip val="12"/>
        <c:noMultiLvlLbl val="0"/>
      </c:catAx>
      <c:valAx>
        <c:axId val="751091920"/>
        <c:scaling>
          <c:orientation val="minMax"/>
          <c:max val="130"/>
          <c:min val="50"/>
        </c:scaling>
        <c:delete val="0"/>
        <c:axPos val="l"/>
        <c:majorGridlines>
          <c:spPr>
            <a:ln w="9525" cap="flat" cmpd="sng" algn="ctr">
              <a:solidFill>
                <a:schemeClr val="bg1">
                  <a:lumMod val="7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751090960"/>
        <c:crosses val="autoZero"/>
        <c:crossBetween val="between"/>
        <c:majorUnit val="10"/>
        <c:minorUnit val="2"/>
      </c:valAx>
      <c:spPr>
        <a:noFill/>
        <a:ln>
          <a:noFill/>
        </a:ln>
        <a:effectLst/>
      </c:spPr>
    </c:plotArea>
    <c:legend>
      <c:legendPos val="b"/>
      <c:legendEntry>
        <c:idx val="5"/>
        <c:delete val="1"/>
      </c:legendEntry>
      <c:layout>
        <c:manualLayout>
          <c:xMode val="edge"/>
          <c:yMode val="edge"/>
          <c:x val="4.9999988371176238E-2"/>
          <c:y val="0.77901427922774569"/>
          <c:w val="0.89999994819795359"/>
          <c:h val="5.233165724116032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44769978757152E-2"/>
          <c:y val="0.12709333475905116"/>
          <c:w val="0.87992171008976861"/>
          <c:h val="0.52926020562175369"/>
        </c:manualLayout>
      </c:layout>
      <c:lineChart>
        <c:grouping val="standard"/>
        <c:varyColors val="0"/>
        <c:ser>
          <c:idx val="3"/>
          <c:order val="0"/>
          <c:tx>
            <c:strRef>
              <c:f>豚肉!$B$26</c:f>
              <c:strCache>
                <c:ptCount val="1"/>
                <c:pt idx="0">
                  <c:v>枝肉卸売価格</c:v>
                </c:pt>
              </c:strCache>
            </c:strRef>
          </c:tx>
          <c:spPr>
            <a:ln w="28575" cap="rnd">
              <a:solidFill>
                <a:schemeClr val="tx1"/>
              </a:solidFill>
              <a:prstDash val="solid"/>
              <a:round/>
            </a:ln>
            <a:effectLst/>
          </c:spPr>
          <c:marker>
            <c:symbol val="none"/>
          </c:marker>
          <c:cat>
            <c:multiLvlStrRef>
              <c:f>豚肉!$C$20:$AX$21</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2021年</c:v>
                  </c:pt>
                  <c:pt idx="12">
                    <c:v>2022年</c:v>
                  </c:pt>
                  <c:pt idx="24">
                    <c:v>2023年</c:v>
                  </c:pt>
                  <c:pt idx="36">
                    <c:v>2024年</c:v>
                  </c:pt>
                </c:lvl>
              </c:multiLvlStrCache>
            </c:multiLvlStrRef>
          </c:cat>
          <c:val>
            <c:numRef>
              <c:f>豚肉!$C$26:$AX$26</c:f>
              <c:numCache>
                <c:formatCode>0.0_);[Red]\(0.0\)</c:formatCode>
                <c:ptCount val="48"/>
                <c:pt idx="0">
                  <c:v>85.35852297123229</c:v>
                </c:pt>
                <c:pt idx="1">
                  <c:v>85.530270502361532</c:v>
                </c:pt>
                <c:pt idx="2">
                  <c:v>82.438814942035208</c:v>
                </c:pt>
                <c:pt idx="3">
                  <c:v>84.671532846715323</c:v>
                </c:pt>
                <c:pt idx="4">
                  <c:v>86.904250751395452</c:v>
                </c:pt>
                <c:pt idx="5">
                  <c:v>106.31172176899958</c:v>
                </c:pt>
                <c:pt idx="6">
                  <c:v>109.05968226706742</c:v>
                </c:pt>
                <c:pt idx="7">
                  <c:v>106.82696436238729</c:v>
                </c:pt>
                <c:pt idx="8">
                  <c:v>103.04851867754401</c:v>
                </c:pt>
                <c:pt idx="9">
                  <c:v>90.510948905109487</c:v>
                </c:pt>
                <c:pt idx="10">
                  <c:v>84.499785315586095</c:v>
                </c:pt>
                <c:pt idx="11">
                  <c:v>99.270072992700733</c:v>
                </c:pt>
                <c:pt idx="12">
                  <c:v>86.73250322026621</c:v>
                </c:pt>
                <c:pt idx="13">
                  <c:v>87.762988407041647</c:v>
                </c:pt>
                <c:pt idx="14">
                  <c:v>87.075998282524694</c:v>
                </c:pt>
                <c:pt idx="15">
                  <c:v>84.328037784456853</c:v>
                </c:pt>
                <c:pt idx="16">
                  <c:v>108.71618720480893</c:v>
                </c:pt>
                <c:pt idx="17">
                  <c:v>112.32288535852297</c:v>
                </c:pt>
                <c:pt idx="18">
                  <c:v>113.86861313868613</c:v>
                </c:pt>
                <c:pt idx="19">
                  <c:v>110.60541004723058</c:v>
                </c:pt>
                <c:pt idx="20">
                  <c:v>109.23142979819666</c:v>
                </c:pt>
                <c:pt idx="21">
                  <c:v>105.28123658222412</c:v>
                </c:pt>
                <c:pt idx="22">
                  <c:v>97.037355088020604</c:v>
                </c:pt>
                <c:pt idx="23">
                  <c:v>97.037355088020604</c:v>
                </c:pt>
                <c:pt idx="24">
                  <c:v>91.026191498497212</c:v>
                </c:pt>
                <c:pt idx="25">
                  <c:v>100.98754830399314</c:v>
                </c:pt>
                <c:pt idx="26">
                  <c:v>98.411335337054524</c:v>
                </c:pt>
                <c:pt idx="27">
                  <c:v>96.522112494632893</c:v>
                </c:pt>
                <c:pt idx="28">
                  <c:v>110.43366251610134</c:v>
                </c:pt>
                <c:pt idx="29">
                  <c:v>119.70802919708029</c:v>
                </c:pt>
                <c:pt idx="30">
                  <c:v>116.61657363675397</c:v>
                </c:pt>
                <c:pt idx="31">
                  <c:v>121.94074710176041</c:v>
                </c:pt>
                <c:pt idx="32">
                  <c:v>119.36453413482181</c:v>
                </c:pt>
                <c:pt idx="33">
                  <c:v>96.178617432374409</c:v>
                </c:pt>
                <c:pt idx="34">
                  <c:v>89.136968656075567</c:v>
                </c:pt>
                <c:pt idx="35">
                  <c:v>94.804637183340489</c:v>
                </c:pt>
                <c:pt idx="36">
                  <c:v>84.499785315586095</c:v>
                </c:pt>
                <c:pt idx="37">
                  <c:v>102.01803349076857</c:v>
                </c:pt>
                <c:pt idx="38">
                  <c:v>94.461142121082005</c:v>
                </c:pt>
                <c:pt idx="39">
                  <c:v>105.28123658222412</c:v>
                </c:pt>
                <c:pt idx="40">
                  <c:v>122.62773722627738</c:v>
                </c:pt>
                <c:pt idx="41">
                  <c:v>129.49763847144698</c:v>
                </c:pt>
                <c:pt idx="42">
                  <c:v>142.72219836839847</c:v>
                </c:pt>
                <c:pt idx="43">
                  <c:v>131.38686131386862</c:v>
                </c:pt>
                <c:pt idx="44">
                  <c:v>114.38385573207385</c:v>
                </c:pt>
                <c:pt idx="45">
                  <c:v>106.31172176899958</c:v>
                </c:pt>
                <c:pt idx="46">
                  <c:v>98.067840274796055</c:v>
                </c:pt>
                <c:pt idx="47">
                  <c:v>109.57492486045513</c:v>
                </c:pt>
              </c:numCache>
            </c:numRef>
          </c:val>
          <c:smooth val="0"/>
          <c:extLst>
            <c:ext xmlns:c16="http://schemas.microsoft.com/office/drawing/2014/chart" uri="{C3380CC4-5D6E-409C-BE32-E72D297353CC}">
              <c16:uniqueId val="{00000000-3A61-49E2-B46C-AB3ED9DAFD87}"/>
            </c:ext>
          </c:extLst>
        </c:ser>
        <c:ser>
          <c:idx val="0"/>
          <c:order val="1"/>
          <c:tx>
            <c:strRef>
              <c:f>豚肉!$B$22</c:f>
              <c:strCache>
                <c:ptCount val="1"/>
                <c:pt idx="0">
                  <c:v>ロース</c:v>
                </c:pt>
              </c:strCache>
            </c:strRef>
          </c:tx>
          <c:spPr>
            <a:ln w="28575" cap="rnd">
              <a:solidFill>
                <a:schemeClr val="accent1"/>
              </a:solidFill>
              <a:round/>
            </a:ln>
            <a:effectLst/>
          </c:spPr>
          <c:marker>
            <c:symbol val="none"/>
          </c:marker>
          <c:cat>
            <c:multiLvlStrRef>
              <c:f>豚肉!$C$20:$AX$21</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2021年</c:v>
                  </c:pt>
                  <c:pt idx="12">
                    <c:v>2022年</c:v>
                  </c:pt>
                  <c:pt idx="24">
                    <c:v>2023年</c:v>
                  </c:pt>
                  <c:pt idx="36">
                    <c:v>2024年</c:v>
                  </c:pt>
                </c:lvl>
              </c:multiLvlStrCache>
            </c:multiLvlStrRef>
          </c:cat>
          <c:val>
            <c:numRef>
              <c:f>豚肉!$C$22:$AX$22</c:f>
              <c:numCache>
                <c:formatCode>0.0_);[Red]\(0.0\)</c:formatCode>
                <c:ptCount val="48"/>
                <c:pt idx="0">
                  <c:v>99.444444444444443</c:v>
                </c:pt>
                <c:pt idx="1">
                  <c:v>91.111111111111114</c:v>
                </c:pt>
                <c:pt idx="2">
                  <c:v>92.31481481481481</c:v>
                </c:pt>
                <c:pt idx="3">
                  <c:v>90.740740740740748</c:v>
                </c:pt>
                <c:pt idx="4">
                  <c:v>92.31481481481481</c:v>
                </c:pt>
                <c:pt idx="5">
                  <c:v>98.888888888888886</c:v>
                </c:pt>
                <c:pt idx="6">
                  <c:v>105.46296296296296</c:v>
                </c:pt>
                <c:pt idx="7">
                  <c:v>108.61111111111111</c:v>
                </c:pt>
                <c:pt idx="8">
                  <c:v>107.12962962962963</c:v>
                </c:pt>
                <c:pt idx="9">
                  <c:v>100.46296296296296</c:v>
                </c:pt>
                <c:pt idx="10">
                  <c:v>91.574074074074076</c:v>
                </c:pt>
                <c:pt idx="11">
                  <c:v>94.166666666666671</c:v>
                </c:pt>
                <c:pt idx="12">
                  <c:v>97.037037037037038</c:v>
                </c:pt>
                <c:pt idx="13">
                  <c:v>93.055555555555557</c:v>
                </c:pt>
                <c:pt idx="14">
                  <c:v>92.31481481481481</c:v>
                </c:pt>
                <c:pt idx="15">
                  <c:v>91.388888888888886</c:v>
                </c:pt>
                <c:pt idx="16">
                  <c:v>97.870370370370367</c:v>
                </c:pt>
                <c:pt idx="17">
                  <c:v>103.61111111111111</c:v>
                </c:pt>
                <c:pt idx="18">
                  <c:v>110</c:v>
                </c:pt>
                <c:pt idx="19">
                  <c:v>107.96296296296296</c:v>
                </c:pt>
                <c:pt idx="20">
                  <c:v>108.24074074074075</c:v>
                </c:pt>
                <c:pt idx="21">
                  <c:v>109.72222222222223</c:v>
                </c:pt>
                <c:pt idx="22">
                  <c:v>103.61111111111111</c:v>
                </c:pt>
                <c:pt idx="23">
                  <c:v>102.96296296296296</c:v>
                </c:pt>
                <c:pt idx="24">
                  <c:v>100.83333333333333</c:v>
                </c:pt>
                <c:pt idx="25">
                  <c:v>101.48148148148148</c:v>
                </c:pt>
                <c:pt idx="26">
                  <c:v>102.4074074074074</c:v>
                </c:pt>
                <c:pt idx="27">
                  <c:v>98.981481481481481</c:v>
                </c:pt>
                <c:pt idx="28">
                  <c:v>103.24074074074075</c:v>
                </c:pt>
                <c:pt idx="29">
                  <c:v>107.22222222222223</c:v>
                </c:pt>
                <c:pt idx="30">
                  <c:v>110</c:v>
                </c:pt>
                <c:pt idx="31">
                  <c:v>110</c:v>
                </c:pt>
                <c:pt idx="32">
                  <c:v>115.83333333333333</c:v>
                </c:pt>
                <c:pt idx="33">
                  <c:v>107.96296296296296</c:v>
                </c:pt>
                <c:pt idx="34">
                  <c:v>98.981481481481481</c:v>
                </c:pt>
                <c:pt idx="35">
                  <c:v>101.01851851851852</c:v>
                </c:pt>
                <c:pt idx="36">
                  <c:v>96.759259259259252</c:v>
                </c:pt>
                <c:pt idx="37">
                  <c:v>96.018518518518519</c:v>
                </c:pt>
                <c:pt idx="38">
                  <c:v>99.81481481481481</c:v>
                </c:pt>
                <c:pt idx="39">
                  <c:v>100.92592592592592</c:v>
                </c:pt>
                <c:pt idx="40">
                  <c:v>106.01851851851852</c:v>
                </c:pt>
                <c:pt idx="41">
                  <c:v>112.5925925925926</c:v>
                </c:pt>
                <c:pt idx="42">
                  <c:v>121.01851851851852</c:v>
                </c:pt>
                <c:pt idx="43">
                  <c:v>126.29629629629629</c:v>
                </c:pt>
                <c:pt idx="44">
                  <c:v>120.27777777777777</c:v>
                </c:pt>
                <c:pt idx="45">
                  <c:v>111.29629629629629</c:v>
                </c:pt>
                <c:pt idx="46">
                  <c:v>104.62962962962963</c:v>
                </c:pt>
                <c:pt idx="47">
                  <c:v>108.79629629629629</c:v>
                </c:pt>
              </c:numCache>
            </c:numRef>
          </c:val>
          <c:smooth val="0"/>
          <c:extLst>
            <c:ext xmlns:c16="http://schemas.microsoft.com/office/drawing/2014/chart" uri="{C3380CC4-5D6E-409C-BE32-E72D297353CC}">
              <c16:uniqueId val="{00000001-3A61-49E2-B46C-AB3ED9DAFD87}"/>
            </c:ext>
          </c:extLst>
        </c:ser>
        <c:ser>
          <c:idx val="1"/>
          <c:order val="2"/>
          <c:tx>
            <c:strRef>
              <c:f>豚肉!$B$23</c:f>
              <c:strCache>
                <c:ptCount val="1"/>
                <c:pt idx="0">
                  <c:v>ヒレ</c:v>
                </c:pt>
              </c:strCache>
            </c:strRef>
          </c:tx>
          <c:spPr>
            <a:ln w="28575" cap="rnd">
              <a:solidFill>
                <a:schemeClr val="bg1">
                  <a:lumMod val="75000"/>
                </a:schemeClr>
              </a:solidFill>
              <a:round/>
            </a:ln>
            <a:effectLst/>
          </c:spPr>
          <c:marker>
            <c:symbol val="none"/>
          </c:marker>
          <c:cat>
            <c:multiLvlStrRef>
              <c:f>豚肉!$C$20:$AX$21</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2021年</c:v>
                  </c:pt>
                  <c:pt idx="12">
                    <c:v>2022年</c:v>
                  </c:pt>
                  <c:pt idx="24">
                    <c:v>2023年</c:v>
                  </c:pt>
                  <c:pt idx="36">
                    <c:v>2024年</c:v>
                  </c:pt>
                </c:lvl>
              </c:multiLvlStrCache>
            </c:multiLvlStrRef>
          </c:cat>
          <c:val>
            <c:numRef>
              <c:f>豚肉!$C$23:$AX$23</c:f>
              <c:numCache>
                <c:formatCode>0.0_);[Red]\(0.0\)</c:formatCode>
                <c:ptCount val="48"/>
                <c:pt idx="0">
                  <c:v>89.259259259259252</c:v>
                </c:pt>
                <c:pt idx="1">
                  <c:v>89.907407407407405</c:v>
                </c:pt>
                <c:pt idx="2">
                  <c:v>92.037037037037038</c:v>
                </c:pt>
                <c:pt idx="3">
                  <c:v>92.037037037037038</c:v>
                </c:pt>
                <c:pt idx="4">
                  <c:v>92.962962962962962</c:v>
                </c:pt>
                <c:pt idx="5">
                  <c:v>93.981481481481481</c:v>
                </c:pt>
                <c:pt idx="6">
                  <c:v>102.5</c:v>
                </c:pt>
                <c:pt idx="7">
                  <c:v>103.79629629629629</c:v>
                </c:pt>
                <c:pt idx="8">
                  <c:v>103.79629629629629</c:v>
                </c:pt>
                <c:pt idx="9">
                  <c:v>95.740740740740748</c:v>
                </c:pt>
                <c:pt idx="10">
                  <c:v>92.222222222222229</c:v>
                </c:pt>
                <c:pt idx="11">
                  <c:v>91.666666666666671</c:v>
                </c:pt>
                <c:pt idx="12">
                  <c:v>91.296296296296291</c:v>
                </c:pt>
                <c:pt idx="13">
                  <c:v>90.555555555555557</c:v>
                </c:pt>
                <c:pt idx="14">
                  <c:v>94.537037037037038</c:v>
                </c:pt>
                <c:pt idx="15">
                  <c:v>97.129629629629633</c:v>
                </c:pt>
                <c:pt idx="16">
                  <c:v>99.259259259259252</c:v>
                </c:pt>
                <c:pt idx="17">
                  <c:v>108.61111111111111</c:v>
                </c:pt>
                <c:pt idx="18">
                  <c:v>110</c:v>
                </c:pt>
                <c:pt idx="19">
                  <c:v>103.98148148148148</c:v>
                </c:pt>
                <c:pt idx="20">
                  <c:v>110</c:v>
                </c:pt>
                <c:pt idx="21">
                  <c:v>107.96296296296296</c:v>
                </c:pt>
                <c:pt idx="22">
                  <c:v>102.03703703703704</c:v>
                </c:pt>
                <c:pt idx="23">
                  <c:v>100</c:v>
                </c:pt>
                <c:pt idx="24">
                  <c:v>97.037037037037038</c:v>
                </c:pt>
                <c:pt idx="25">
                  <c:v>102.77777777777777</c:v>
                </c:pt>
                <c:pt idx="26">
                  <c:v>105</c:v>
                </c:pt>
                <c:pt idx="27">
                  <c:v>100.27777777777777</c:v>
                </c:pt>
                <c:pt idx="28">
                  <c:v>106.57407407407408</c:v>
                </c:pt>
                <c:pt idx="29">
                  <c:v>110</c:v>
                </c:pt>
                <c:pt idx="30">
                  <c:v>109.16666666666667</c:v>
                </c:pt>
                <c:pt idx="31">
                  <c:v>110</c:v>
                </c:pt>
                <c:pt idx="32">
                  <c:v>110.55555555555556</c:v>
                </c:pt>
                <c:pt idx="33">
                  <c:v>106.20370370370371</c:v>
                </c:pt>
                <c:pt idx="34">
                  <c:v>100.46296296296296</c:v>
                </c:pt>
                <c:pt idx="35">
                  <c:v>100.46296296296296</c:v>
                </c:pt>
                <c:pt idx="36">
                  <c:v>100</c:v>
                </c:pt>
                <c:pt idx="37">
                  <c:v>102.03703703703704</c:v>
                </c:pt>
                <c:pt idx="38">
                  <c:v>105.55555555555556</c:v>
                </c:pt>
                <c:pt idx="39">
                  <c:v>107.5925925925926</c:v>
                </c:pt>
                <c:pt idx="40">
                  <c:v>110</c:v>
                </c:pt>
                <c:pt idx="41">
                  <c:v>114.53703703703704</c:v>
                </c:pt>
                <c:pt idx="42">
                  <c:v>120.83333333333333</c:v>
                </c:pt>
                <c:pt idx="43">
                  <c:v>122.96296296296296</c:v>
                </c:pt>
                <c:pt idx="44">
                  <c:v>120</c:v>
                </c:pt>
                <c:pt idx="45">
                  <c:v>111.48148148148148</c:v>
                </c:pt>
                <c:pt idx="46">
                  <c:v>105.0925925925926</c:v>
                </c:pt>
                <c:pt idx="47">
                  <c:v>105</c:v>
                </c:pt>
              </c:numCache>
            </c:numRef>
          </c:val>
          <c:smooth val="0"/>
          <c:extLst>
            <c:ext xmlns:c16="http://schemas.microsoft.com/office/drawing/2014/chart" uri="{C3380CC4-5D6E-409C-BE32-E72D297353CC}">
              <c16:uniqueId val="{00000002-3A61-49E2-B46C-AB3ED9DAFD87}"/>
            </c:ext>
          </c:extLst>
        </c:ser>
        <c:ser>
          <c:idx val="2"/>
          <c:order val="3"/>
          <c:tx>
            <c:strRef>
              <c:f>豚肉!$B$24</c:f>
              <c:strCache>
                <c:ptCount val="1"/>
                <c:pt idx="0">
                  <c:v>バラ</c:v>
                </c:pt>
              </c:strCache>
            </c:strRef>
          </c:tx>
          <c:spPr>
            <a:ln w="28575" cap="rnd">
              <a:solidFill>
                <a:srgbClr val="FFC000"/>
              </a:solidFill>
              <a:prstDash val="sysDash"/>
              <a:round/>
            </a:ln>
            <a:effectLst/>
          </c:spPr>
          <c:marker>
            <c:symbol val="none"/>
          </c:marker>
          <c:cat>
            <c:multiLvlStrRef>
              <c:f>豚肉!$C$20:$AX$21</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2021年</c:v>
                  </c:pt>
                  <c:pt idx="12">
                    <c:v>2022年</c:v>
                  </c:pt>
                  <c:pt idx="24">
                    <c:v>2023年</c:v>
                  </c:pt>
                  <c:pt idx="36">
                    <c:v>2024年</c:v>
                  </c:pt>
                </c:lvl>
              </c:multiLvlStrCache>
            </c:multiLvlStrRef>
          </c:cat>
          <c:val>
            <c:numRef>
              <c:f>豚肉!$C$24:$AX$24</c:f>
              <c:numCache>
                <c:formatCode>0.0_);[Red]\(0.0\)</c:formatCode>
                <c:ptCount val="48"/>
                <c:pt idx="0">
                  <c:v>94.10760034158838</c:v>
                </c:pt>
                <c:pt idx="1">
                  <c:v>86.763450042698551</c:v>
                </c:pt>
                <c:pt idx="2">
                  <c:v>84.030742954739537</c:v>
                </c:pt>
                <c:pt idx="3">
                  <c:v>82.920580700256195</c:v>
                </c:pt>
                <c:pt idx="4">
                  <c:v>83.005977796754905</c:v>
                </c:pt>
                <c:pt idx="5">
                  <c:v>91.289496157130657</c:v>
                </c:pt>
                <c:pt idx="6">
                  <c:v>95.900939368061486</c:v>
                </c:pt>
                <c:pt idx="7">
                  <c:v>101.62254483347566</c:v>
                </c:pt>
                <c:pt idx="8">
                  <c:v>101.79333902647311</c:v>
                </c:pt>
                <c:pt idx="9">
                  <c:v>92.228864218616565</c:v>
                </c:pt>
                <c:pt idx="10">
                  <c:v>89.496157130657551</c:v>
                </c:pt>
                <c:pt idx="11">
                  <c:v>94.022203245089671</c:v>
                </c:pt>
                <c:pt idx="12">
                  <c:v>95.644748078565328</c:v>
                </c:pt>
                <c:pt idx="13">
                  <c:v>91.289496157130657</c:v>
                </c:pt>
                <c:pt idx="14">
                  <c:v>89.666951323654999</c:v>
                </c:pt>
                <c:pt idx="15">
                  <c:v>87.617421007685735</c:v>
                </c:pt>
                <c:pt idx="16">
                  <c:v>95.559350982066604</c:v>
                </c:pt>
                <c:pt idx="17">
                  <c:v>101.11016225448334</c:v>
                </c:pt>
                <c:pt idx="18">
                  <c:v>106.83176771989753</c:v>
                </c:pt>
                <c:pt idx="19">
                  <c:v>105.12382578992315</c:v>
                </c:pt>
                <c:pt idx="20">
                  <c:v>108.1127241673783</c:v>
                </c:pt>
                <c:pt idx="21">
                  <c:v>110.50384286934245</c:v>
                </c:pt>
                <c:pt idx="22">
                  <c:v>106.23398804440649</c:v>
                </c:pt>
                <c:pt idx="23">
                  <c:v>104.69684030742955</c:v>
                </c:pt>
                <c:pt idx="24">
                  <c:v>98.889837745516658</c:v>
                </c:pt>
                <c:pt idx="25">
                  <c:v>97.865072587532026</c:v>
                </c:pt>
                <c:pt idx="26">
                  <c:v>97.181895815542276</c:v>
                </c:pt>
                <c:pt idx="27">
                  <c:v>92.314261315115289</c:v>
                </c:pt>
                <c:pt idx="28">
                  <c:v>95.900939368061486</c:v>
                </c:pt>
                <c:pt idx="29">
                  <c:v>97.950469684030736</c:v>
                </c:pt>
                <c:pt idx="30">
                  <c:v>99.914602903501276</c:v>
                </c:pt>
                <c:pt idx="31">
                  <c:v>102.90350128095645</c:v>
                </c:pt>
                <c:pt idx="32">
                  <c:v>114.51750640478224</c:v>
                </c:pt>
                <c:pt idx="33">
                  <c:v>106.06319385140905</c:v>
                </c:pt>
                <c:pt idx="34">
                  <c:v>100.08539709649872</c:v>
                </c:pt>
                <c:pt idx="35">
                  <c:v>106.06319385140905</c:v>
                </c:pt>
                <c:pt idx="36">
                  <c:v>94.790777113578145</c:v>
                </c:pt>
                <c:pt idx="37">
                  <c:v>94.619982920580696</c:v>
                </c:pt>
                <c:pt idx="38">
                  <c:v>95.644748078565328</c:v>
                </c:pt>
                <c:pt idx="39">
                  <c:v>97.779675491033302</c:v>
                </c:pt>
                <c:pt idx="40">
                  <c:v>102.56191289496157</c:v>
                </c:pt>
                <c:pt idx="41">
                  <c:v>108.62510674637062</c:v>
                </c:pt>
                <c:pt idx="42">
                  <c:v>116.31084543125533</c:v>
                </c:pt>
                <c:pt idx="43">
                  <c:v>121.26387702818104</c:v>
                </c:pt>
                <c:pt idx="44">
                  <c:v>119.72672929120409</c:v>
                </c:pt>
                <c:pt idx="45">
                  <c:v>109.56447480785653</c:v>
                </c:pt>
                <c:pt idx="46">
                  <c:v>109.56447480785653</c:v>
                </c:pt>
                <c:pt idx="47">
                  <c:v>112.98035866780529</c:v>
                </c:pt>
              </c:numCache>
            </c:numRef>
          </c:val>
          <c:smooth val="0"/>
          <c:extLst>
            <c:ext xmlns:c16="http://schemas.microsoft.com/office/drawing/2014/chart" uri="{C3380CC4-5D6E-409C-BE32-E72D297353CC}">
              <c16:uniqueId val="{00000003-3A61-49E2-B46C-AB3ED9DAFD87}"/>
            </c:ext>
          </c:extLst>
        </c:ser>
        <c:ser>
          <c:idx val="5"/>
          <c:order val="4"/>
          <c:tx>
            <c:strRef>
              <c:f>豚肉!$B$25</c:f>
              <c:strCache>
                <c:ptCount val="1"/>
                <c:pt idx="0">
                  <c:v>モモ</c:v>
                </c:pt>
              </c:strCache>
            </c:strRef>
          </c:tx>
          <c:spPr>
            <a:ln w="28575" cap="rnd">
              <a:solidFill>
                <a:srgbClr val="00B050"/>
              </a:solidFill>
              <a:prstDash val="sysDot"/>
              <a:round/>
            </a:ln>
            <a:effectLst/>
          </c:spPr>
          <c:marker>
            <c:symbol val="none"/>
          </c:marker>
          <c:val>
            <c:numRef>
              <c:f>豚肉!$C$25:$AX$25</c:f>
              <c:numCache>
                <c:formatCode>0.0_);[Red]\(0.0\)</c:formatCode>
                <c:ptCount val="48"/>
                <c:pt idx="0">
                  <c:v>100.28943560057887</c:v>
                </c:pt>
                <c:pt idx="1">
                  <c:v>95.224312590448619</c:v>
                </c:pt>
                <c:pt idx="2">
                  <c:v>95.369030390738061</c:v>
                </c:pt>
                <c:pt idx="3">
                  <c:v>93.777134587554272</c:v>
                </c:pt>
                <c:pt idx="4">
                  <c:v>93.777134587554272</c:v>
                </c:pt>
                <c:pt idx="5">
                  <c:v>101.59189580318379</c:v>
                </c:pt>
                <c:pt idx="6">
                  <c:v>107.23589001447178</c:v>
                </c:pt>
                <c:pt idx="7">
                  <c:v>107.23589001447178</c:v>
                </c:pt>
                <c:pt idx="8">
                  <c:v>103.47322720694646</c:v>
                </c:pt>
                <c:pt idx="9">
                  <c:v>100</c:v>
                </c:pt>
                <c:pt idx="10">
                  <c:v>95.803183791606372</c:v>
                </c:pt>
                <c:pt idx="11">
                  <c:v>93.9218523878437</c:v>
                </c:pt>
                <c:pt idx="12">
                  <c:v>93.777134587554272</c:v>
                </c:pt>
                <c:pt idx="13">
                  <c:v>92.185238784370483</c:v>
                </c:pt>
                <c:pt idx="14">
                  <c:v>93.342981186685961</c:v>
                </c:pt>
                <c:pt idx="15">
                  <c:v>91.461649782923303</c:v>
                </c:pt>
                <c:pt idx="16">
                  <c:v>100.86830680173661</c:v>
                </c:pt>
                <c:pt idx="17">
                  <c:v>103.90738060781476</c:v>
                </c:pt>
                <c:pt idx="18">
                  <c:v>107.38060781476122</c:v>
                </c:pt>
                <c:pt idx="19">
                  <c:v>106.22286541244573</c:v>
                </c:pt>
                <c:pt idx="20">
                  <c:v>105.64399421128799</c:v>
                </c:pt>
                <c:pt idx="21">
                  <c:v>106.36758321273517</c:v>
                </c:pt>
                <c:pt idx="22">
                  <c:v>103.76266280752533</c:v>
                </c:pt>
                <c:pt idx="23">
                  <c:v>103.32850940665702</c:v>
                </c:pt>
                <c:pt idx="24">
                  <c:v>103.18379160636758</c:v>
                </c:pt>
                <c:pt idx="25">
                  <c:v>104.77568740955138</c:v>
                </c:pt>
                <c:pt idx="26">
                  <c:v>109.26193921852388</c:v>
                </c:pt>
                <c:pt idx="27">
                  <c:v>107.09117221418235</c:v>
                </c:pt>
                <c:pt idx="28">
                  <c:v>112.87988422575977</c:v>
                </c:pt>
                <c:pt idx="29">
                  <c:v>119.39218523878436</c:v>
                </c:pt>
                <c:pt idx="30">
                  <c:v>118.08972503617944</c:v>
                </c:pt>
                <c:pt idx="31">
                  <c:v>117.22141823444284</c:v>
                </c:pt>
                <c:pt idx="32">
                  <c:v>117.80028943560058</c:v>
                </c:pt>
                <c:pt idx="33">
                  <c:v>109.98552821997106</c:v>
                </c:pt>
                <c:pt idx="34">
                  <c:v>102.0260492040521</c:v>
                </c:pt>
                <c:pt idx="35">
                  <c:v>104.34153400868307</c:v>
                </c:pt>
                <c:pt idx="36">
                  <c:v>101.88133140376266</c:v>
                </c:pt>
                <c:pt idx="37">
                  <c:v>106.22286541244573</c:v>
                </c:pt>
                <c:pt idx="38">
                  <c:v>108.24891461649783</c:v>
                </c:pt>
                <c:pt idx="39">
                  <c:v>110.27496382054993</c:v>
                </c:pt>
                <c:pt idx="40">
                  <c:v>119.68162083936325</c:v>
                </c:pt>
                <c:pt idx="41">
                  <c:v>124.60202604920406</c:v>
                </c:pt>
                <c:pt idx="42">
                  <c:v>127.35166425470332</c:v>
                </c:pt>
                <c:pt idx="43">
                  <c:v>128.65412445730826</c:v>
                </c:pt>
                <c:pt idx="44">
                  <c:v>121.56295224312591</c:v>
                </c:pt>
                <c:pt idx="45">
                  <c:v>114.18234442836469</c:v>
                </c:pt>
                <c:pt idx="46">
                  <c:v>112.5904486251809</c:v>
                </c:pt>
                <c:pt idx="47">
                  <c:v>110.99855282199711</c:v>
                </c:pt>
              </c:numCache>
            </c:numRef>
          </c:val>
          <c:smooth val="0"/>
          <c:extLst>
            <c:ext xmlns:c16="http://schemas.microsoft.com/office/drawing/2014/chart" uri="{C3380CC4-5D6E-409C-BE32-E72D297353CC}">
              <c16:uniqueId val="{00000004-3A61-49E2-B46C-AB3ED9DAFD87}"/>
            </c:ext>
          </c:extLst>
        </c:ser>
        <c:ser>
          <c:idx val="4"/>
          <c:order val="5"/>
          <c:tx>
            <c:strRef>
              <c:f>豚肉!$B$27</c:f>
              <c:strCache>
                <c:ptCount val="1"/>
              </c:strCache>
            </c:strRef>
          </c:tx>
          <c:spPr>
            <a:ln w="12700" cap="rnd">
              <a:solidFill>
                <a:schemeClr val="tx1"/>
              </a:solidFill>
              <a:round/>
            </a:ln>
            <a:effectLst/>
          </c:spPr>
          <c:marker>
            <c:symbol val="none"/>
          </c:marker>
          <c:cat>
            <c:multiLvlStrRef>
              <c:f>豚肉!$C$20:$AX$21</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2021年</c:v>
                  </c:pt>
                  <c:pt idx="12">
                    <c:v>2022年</c:v>
                  </c:pt>
                  <c:pt idx="24">
                    <c:v>2023年</c:v>
                  </c:pt>
                  <c:pt idx="36">
                    <c:v>2024年</c:v>
                  </c:pt>
                </c:lvl>
              </c:multiLvlStrCache>
            </c:multiLvlStrRef>
          </c:cat>
          <c:val>
            <c:numRef>
              <c:f>豚肉!$C$27:$AX$27</c:f>
              <c:numCache>
                <c:formatCode>0.0_);[Red]\(0.0\)</c:formatCode>
                <c:ptCount val="48"/>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numCache>
            </c:numRef>
          </c:val>
          <c:smooth val="0"/>
          <c:extLst>
            <c:ext xmlns:c16="http://schemas.microsoft.com/office/drawing/2014/chart" uri="{C3380CC4-5D6E-409C-BE32-E72D297353CC}">
              <c16:uniqueId val="{00000005-3A61-49E2-B46C-AB3ED9DAFD87}"/>
            </c:ext>
          </c:extLst>
        </c:ser>
        <c:dLbls>
          <c:showLegendKey val="0"/>
          <c:showVal val="0"/>
          <c:showCatName val="0"/>
          <c:showSerName val="0"/>
          <c:showPercent val="0"/>
          <c:showBubbleSize val="0"/>
        </c:dLbls>
        <c:smooth val="0"/>
        <c:axId val="751090960"/>
        <c:axId val="751091920"/>
      </c:lineChart>
      <c:catAx>
        <c:axId val="751090960"/>
        <c:scaling>
          <c:orientation val="minMax"/>
        </c:scaling>
        <c:delete val="0"/>
        <c:axPos val="b"/>
        <c:majorGridlines>
          <c:spPr>
            <a:ln w="9525"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w="9525" cap="flat" cmpd="sng" algn="ctr">
            <a:noFill/>
            <a:round/>
          </a:ln>
          <a:effectLst/>
        </c:spPr>
        <c:txPr>
          <a:bodyPr rot="-2700000" spcFirstLastPara="1" vertOverflow="ellipsis" wrap="square" anchor="ctr" anchorCtr="1"/>
          <a:lstStyle/>
          <a:p>
            <a:pPr>
              <a:defRPr sz="1200" b="0" i="0" u="none" strike="noStrike" kern="1200" baseline="0">
                <a:solidFill>
                  <a:schemeClr val="tx1"/>
                </a:solidFill>
                <a:latin typeface="+mn-lt"/>
                <a:ea typeface="+mn-ea"/>
                <a:cs typeface="+mn-cs"/>
              </a:defRPr>
            </a:pPr>
            <a:endParaRPr lang="ja-JP"/>
          </a:p>
        </c:txPr>
        <c:crossAx val="751091920"/>
        <c:crosses val="autoZero"/>
        <c:auto val="1"/>
        <c:lblAlgn val="ctr"/>
        <c:lblOffset val="0"/>
        <c:tickMarkSkip val="12"/>
        <c:noMultiLvlLbl val="0"/>
      </c:catAx>
      <c:valAx>
        <c:axId val="751091920"/>
        <c:scaling>
          <c:orientation val="minMax"/>
          <c:max val="150"/>
          <c:min val="70"/>
        </c:scaling>
        <c:delete val="0"/>
        <c:axPos val="l"/>
        <c:majorGridlines>
          <c:spPr>
            <a:ln w="9525" cap="flat" cmpd="sng" algn="ctr">
              <a:solidFill>
                <a:schemeClr val="bg1">
                  <a:lumMod val="7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751090960"/>
        <c:crosses val="autoZero"/>
        <c:crossBetween val="between"/>
        <c:majorUnit val="10"/>
        <c:minorUnit val="2"/>
      </c:valAx>
      <c:spPr>
        <a:noFill/>
        <a:ln>
          <a:noFill/>
        </a:ln>
        <a:effectLst/>
      </c:spPr>
    </c:plotArea>
    <c:legend>
      <c:legendPos val="b"/>
      <c:legendEntry>
        <c:idx val="5"/>
        <c:delete val="1"/>
      </c:legendEntry>
      <c:layout>
        <c:manualLayout>
          <c:xMode val="edge"/>
          <c:yMode val="edge"/>
          <c:x val="3.8775847677293626E-2"/>
          <c:y val="0.89317959209051001"/>
          <c:w val="0.9179585656677568"/>
          <c:h val="5.108007799473496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0.01808</cdr:x>
      <cdr:y>0.01569</cdr:y>
    </cdr:from>
    <cdr:to>
      <cdr:x>0.15985</cdr:x>
      <cdr:y>0.08107</cdr:y>
    </cdr:to>
    <cdr:sp macro="" textlink="">
      <cdr:nvSpPr>
        <cdr:cNvPr id="2" name="テキスト ボックス 1">
          <a:extLst xmlns:a="http://schemas.openxmlformats.org/drawingml/2006/main">
            <a:ext uri="{FF2B5EF4-FFF2-40B4-BE49-F238E27FC236}">
              <a16:creationId xmlns:a16="http://schemas.microsoft.com/office/drawing/2014/main" id="{3390F117-DC56-7F92-1ADC-70531E983764}"/>
            </a:ext>
          </a:extLst>
        </cdr:cNvPr>
        <cdr:cNvSpPr txBox="1"/>
      </cdr:nvSpPr>
      <cdr:spPr>
        <a:xfrm xmlns:a="http://schemas.openxmlformats.org/drawingml/2006/main">
          <a:off x="152400" y="54392"/>
          <a:ext cx="1195325" cy="2266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200" kern="1200" dirty="0">
              <a:solidFill>
                <a:schemeClr val="tx1"/>
              </a:solidFill>
            </a:rPr>
            <a:t>（指数）</a:t>
          </a:r>
          <a:endParaRPr lang="en-US" altLang="ja-JP" sz="1200" kern="1200" dirty="0">
            <a:solidFill>
              <a:schemeClr val="tx1"/>
            </a:solidFill>
          </a:endParaRPr>
        </a:p>
      </cdr:txBody>
    </cdr:sp>
  </cdr:relSizeAnchor>
  <cdr:relSizeAnchor xmlns:cdr="http://schemas.openxmlformats.org/drawingml/2006/chartDrawing">
    <cdr:from>
      <cdr:x>0.31429</cdr:x>
      <cdr:y>0.11325</cdr:y>
    </cdr:from>
    <cdr:to>
      <cdr:x>0.31431</cdr:x>
      <cdr:y>0.60532</cdr:y>
    </cdr:to>
    <cdr:cxnSp macro="">
      <cdr:nvCxnSpPr>
        <cdr:cNvPr id="4" name="直線コネクタ 3">
          <a:extLst xmlns:a="http://schemas.openxmlformats.org/drawingml/2006/main">
            <a:ext uri="{FF2B5EF4-FFF2-40B4-BE49-F238E27FC236}">
              <a16:creationId xmlns:a16="http://schemas.microsoft.com/office/drawing/2014/main" id="{4AEF6B67-E6F0-CC50-8925-9CDC77691113}"/>
            </a:ext>
          </a:extLst>
        </cdr:cNvPr>
        <cdr:cNvCxnSpPr/>
      </cdr:nvCxnSpPr>
      <cdr:spPr>
        <a:xfrm xmlns:a="http://schemas.openxmlformats.org/drawingml/2006/main">
          <a:off x="2649901" y="446084"/>
          <a:ext cx="190" cy="1938220"/>
        </a:xfrm>
        <a:prstGeom xmlns:a="http://schemas.openxmlformats.org/drawingml/2006/main" prst="line">
          <a:avLst/>
        </a:prstGeom>
        <a:ln xmlns:a="http://schemas.openxmlformats.org/drawingml/2006/main" w="9525">
          <a:solidFill>
            <a:schemeClr val="bg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0.52566</cdr:x>
      <cdr:y>0.11325</cdr:y>
    </cdr:from>
    <cdr:to>
      <cdr:x>0.52566</cdr:x>
      <cdr:y>0.60678</cdr:y>
    </cdr:to>
    <cdr:cxnSp macro="">
      <cdr:nvCxnSpPr>
        <cdr:cNvPr id="6" name="直線コネクタ 5">
          <a:extLst xmlns:a="http://schemas.openxmlformats.org/drawingml/2006/main">
            <a:ext uri="{FF2B5EF4-FFF2-40B4-BE49-F238E27FC236}">
              <a16:creationId xmlns:a16="http://schemas.microsoft.com/office/drawing/2014/main" id="{FED4F05C-C280-2737-D806-EE2232830E7D}"/>
            </a:ext>
          </a:extLst>
        </cdr:cNvPr>
        <cdr:cNvCxnSpPr/>
      </cdr:nvCxnSpPr>
      <cdr:spPr>
        <a:xfrm xmlns:a="http://schemas.openxmlformats.org/drawingml/2006/main">
          <a:off x="4432077" y="446084"/>
          <a:ext cx="0" cy="1943972"/>
        </a:xfrm>
        <a:prstGeom xmlns:a="http://schemas.openxmlformats.org/drawingml/2006/main" prst="line">
          <a:avLst/>
        </a:prstGeom>
        <a:ln xmlns:a="http://schemas.openxmlformats.org/drawingml/2006/main" w="9525">
          <a:solidFill>
            <a:schemeClr val="bg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0.73428</cdr:x>
      <cdr:y>0.11127</cdr:y>
    </cdr:from>
    <cdr:to>
      <cdr:x>0.73428</cdr:x>
      <cdr:y>0.60678</cdr:y>
    </cdr:to>
    <cdr:cxnSp macro="">
      <cdr:nvCxnSpPr>
        <cdr:cNvPr id="7" name="直線コネクタ 6">
          <a:extLst xmlns:a="http://schemas.openxmlformats.org/drawingml/2006/main">
            <a:ext uri="{FF2B5EF4-FFF2-40B4-BE49-F238E27FC236}">
              <a16:creationId xmlns:a16="http://schemas.microsoft.com/office/drawing/2014/main" id="{FED4F05C-C280-2737-D806-EE2232830E7D}"/>
            </a:ext>
          </a:extLst>
        </cdr:cNvPr>
        <cdr:cNvCxnSpPr/>
      </cdr:nvCxnSpPr>
      <cdr:spPr>
        <a:xfrm xmlns:a="http://schemas.openxmlformats.org/drawingml/2006/main">
          <a:off x="6191082" y="438286"/>
          <a:ext cx="0" cy="1951770"/>
        </a:xfrm>
        <a:prstGeom xmlns:a="http://schemas.openxmlformats.org/drawingml/2006/main" prst="line">
          <a:avLst/>
        </a:prstGeom>
        <a:ln xmlns:a="http://schemas.openxmlformats.org/drawingml/2006/main" w="9525">
          <a:solidFill>
            <a:schemeClr val="bg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0.02878</cdr:x>
      <cdr:y>0</cdr:y>
    </cdr:from>
    <cdr:to>
      <cdr:x>0.17477</cdr:x>
      <cdr:y>0.07075</cdr:y>
    </cdr:to>
    <cdr:sp macro="" textlink="">
      <cdr:nvSpPr>
        <cdr:cNvPr id="3" name="テキスト ボックス 1">
          <a:extLst xmlns:a="http://schemas.openxmlformats.org/drawingml/2006/main">
            <a:ext uri="{FF2B5EF4-FFF2-40B4-BE49-F238E27FC236}">
              <a16:creationId xmlns:a16="http://schemas.microsoft.com/office/drawing/2014/main" id="{04D8FEFB-56AE-CEE0-56DF-070F03AE99E9}"/>
            </a:ext>
          </a:extLst>
        </cdr:cNvPr>
        <cdr:cNvSpPr txBox="1"/>
      </cdr:nvSpPr>
      <cdr:spPr>
        <a:xfrm xmlns:a="http://schemas.openxmlformats.org/drawingml/2006/main">
          <a:off x="244583" y="0"/>
          <a:ext cx="1240664" cy="2305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200" kern="1200" dirty="0">
              <a:solidFill>
                <a:schemeClr val="tx1"/>
              </a:solidFill>
              <a:latin typeface="ＭＳ Ｐ明朝" panose="02020600040205080304" pitchFamily="18" charset="-128"/>
              <a:ea typeface="ＭＳ Ｐ明朝" panose="02020600040205080304" pitchFamily="18" charset="-128"/>
            </a:rPr>
            <a:t>（指数）</a:t>
          </a:r>
          <a:endParaRPr lang="en-US" altLang="ja-JP" sz="1200" kern="1200" dirty="0">
            <a:solidFill>
              <a:schemeClr val="tx1"/>
            </a:solidFill>
            <a:latin typeface="ＭＳ Ｐ明朝" panose="02020600040205080304" pitchFamily="18" charset="-128"/>
            <a:ea typeface="ＭＳ Ｐ明朝" panose="02020600040205080304" pitchFamily="18" charset="-128"/>
          </a:endParaRPr>
        </a:p>
      </cdr:txBody>
    </cdr:sp>
  </cdr:relSizeAnchor>
  <cdr:relSizeAnchor xmlns:cdr="http://schemas.openxmlformats.org/drawingml/2006/chartDrawing">
    <cdr:from>
      <cdr:x>0.31989</cdr:x>
      <cdr:y>0.11798</cdr:y>
    </cdr:from>
    <cdr:to>
      <cdr:x>0.31989</cdr:x>
      <cdr:y>0.65265</cdr:y>
    </cdr:to>
    <cdr:cxnSp macro="">
      <cdr:nvCxnSpPr>
        <cdr:cNvPr id="5" name="直線コネクタ 4">
          <a:extLst xmlns:a="http://schemas.openxmlformats.org/drawingml/2006/main">
            <a:ext uri="{FF2B5EF4-FFF2-40B4-BE49-F238E27FC236}">
              <a16:creationId xmlns:a16="http://schemas.microsoft.com/office/drawing/2014/main" id="{F80D9303-53C5-DC0C-22BD-3F04DEDE1150}"/>
            </a:ext>
          </a:extLst>
        </cdr:cNvPr>
        <cdr:cNvCxnSpPr/>
      </cdr:nvCxnSpPr>
      <cdr:spPr>
        <a:xfrm xmlns:a="http://schemas.openxmlformats.org/drawingml/2006/main" flipV="1">
          <a:off x="2718511" y="384473"/>
          <a:ext cx="0" cy="1742440"/>
        </a:xfrm>
        <a:prstGeom xmlns:a="http://schemas.openxmlformats.org/drawingml/2006/main" prst="line">
          <a:avLst/>
        </a:prstGeom>
        <a:ln xmlns:a="http://schemas.openxmlformats.org/drawingml/2006/main" w="9525">
          <a:solidFill>
            <a:schemeClr val="bg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0.75028</cdr:x>
      <cdr:y>0.12032</cdr:y>
    </cdr:from>
    <cdr:to>
      <cdr:x>0.75028</cdr:x>
      <cdr:y>0.6507</cdr:y>
    </cdr:to>
    <cdr:cxnSp macro="">
      <cdr:nvCxnSpPr>
        <cdr:cNvPr id="6" name="直線コネクタ 5">
          <a:extLst xmlns:a="http://schemas.openxmlformats.org/drawingml/2006/main">
            <a:ext uri="{FF2B5EF4-FFF2-40B4-BE49-F238E27FC236}">
              <a16:creationId xmlns:a16="http://schemas.microsoft.com/office/drawing/2014/main" id="{42336722-1A17-D606-076C-0AEF04A0B7B5}"/>
            </a:ext>
          </a:extLst>
        </cdr:cNvPr>
        <cdr:cNvCxnSpPr/>
      </cdr:nvCxnSpPr>
      <cdr:spPr>
        <a:xfrm xmlns:a="http://schemas.openxmlformats.org/drawingml/2006/main" flipV="1">
          <a:off x="6376111" y="392093"/>
          <a:ext cx="0" cy="1728470"/>
        </a:xfrm>
        <a:prstGeom xmlns:a="http://schemas.openxmlformats.org/drawingml/2006/main" prst="line">
          <a:avLst/>
        </a:prstGeom>
        <a:ln xmlns:a="http://schemas.openxmlformats.org/drawingml/2006/main" w="9525">
          <a:solidFill>
            <a:schemeClr val="bg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0.53434</cdr:x>
      <cdr:y>0.11525</cdr:y>
    </cdr:from>
    <cdr:to>
      <cdr:x>0.53434</cdr:x>
      <cdr:y>0.6507</cdr:y>
    </cdr:to>
    <cdr:cxnSp macro="">
      <cdr:nvCxnSpPr>
        <cdr:cNvPr id="7" name="直線コネクタ 6">
          <a:extLst xmlns:a="http://schemas.openxmlformats.org/drawingml/2006/main">
            <a:ext uri="{FF2B5EF4-FFF2-40B4-BE49-F238E27FC236}">
              <a16:creationId xmlns:a16="http://schemas.microsoft.com/office/drawing/2014/main" id="{42336722-1A17-D606-076C-0AEF04A0B7B5}"/>
            </a:ext>
          </a:extLst>
        </cdr:cNvPr>
        <cdr:cNvCxnSpPr/>
      </cdr:nvCxnSpPr>
      <cdr:spPr>
        <a:xfrm xmlns:a="http://schemas.openxmlformats.org/drawingml/2006/main" flipV="1">
          <a:off x="4540961" y="375583"/>
          <a:ext cx="0" cy="1744980"/>
        </a:xfrm>
        <a:prstGeom xmlns:a="http://schemas.openxmlformats.org/drawingml/2006/main" prst="line">
          <a:avLst/>
        </a:prstGeom>
        <a:ln xmlns:a="http://schemas.openxmlformats.org/drawingml/2006/main" w="9525">
          <a:solidFill>
            <a:schemeClr val="bg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0.01768</cdr:x>
      <cdr:y>0</cdr:y>
    </cdr:from>
    <cdr:to>
      <cdr:x>0.1107</cdr:x>
      <cdr:y>0.08264</cdr:y>
    </cdr:to>
    <cdr:sp macro="" textlink="">
      <cdr:nvSpPr>
        <cdr:cNvPr id="2" name="テキスト ボックス 1">
          <a:extLst xmlns:a="http://schemas.openxmlformats.org/drawingml/2006/main">
            <a:ext uri="{FF2B5EF4-FFF2-40B4-BE49-F238E27FC236}">
              <a16:creationId xmlns:a16="http://schemas.microsoft.com/office/drawing/2014/main" id="{E54417C1-820C-1517-1F31-AB790EEB4793}"/>
            </a:ext>
          </a:extLst>
        </cdr:cNvPr>
        <cdr:cNvSpPr txBox="1"/>
      </cdr:nvSpPr>
      <cdr:spPr>
        <a:xfrm xmlns:a="http://schemas.openxmlformats.org/drawingml/2006/main">
          <a:off x="152031" y="0"/>
          <a:ext cx="799872" cy="2924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200" kern="1200" dirty="0">
              <a:solidFill>
                <a:schemeClr val="tx1"/>
              </a:solidFill>
              <a:latin typeface="ＭＳ Ｐ明朝" panose="02020600040205080304" pitchFamily="18" charset="-128"/>
              <a:ea typeface="ＭＳ Ｐ明朝" panose="02020600040205080304" pitchFamily="18" charset="-128"/>
            </a:rPr>
            <a:t>（指数）</a:t>
          </a:r>
          <a:endParaRPr lang="en-US" altLang="ja-JP" sz="1200" kern="1200" dirty="0">
            <a:solidFill>
              <a:schemeClr val="tx1"/>
            </a:solidFill>
            <a:latin typeface="ＭＳ Ｐ明朝" panose="02020600040205080304" pitchFamily="18" charset="-128"/>
            <a:ea typeface="ＭＳ Ｐ明朝" panose="02020600040205080304" pitchFamily="18" charset="-128"/>
          </a:endParaRPr>
        </a:p>
        <a:p xmlns:a="http://schemas.openxmlformats.org/drawingml/2006/main">
          <a:endParaRPr lang="en-US" altLang="ja-JP" sz="1100" kern="1200" dirty="0"/>
        </a:p>
        <a:p xmlns:a="http://schemas.openxmlformats.org/drawingml/2006/main">
          <a:endParaRPr lang="en-US" altLang="ja-JP" sz="1100" kern="1200" dirty="0"/>
        </a:p>
        <a:p xmlns:a="http://schemas.openxmlformats.org/drawingml/2006/main">
          <a:endParaRPr lang="ja-JP" altLang="en-US" sz="1100" kern="1200" dirty="0"/>
        </a:p>
      </cdr:txBody>
    </cdr:sp>
  </cdr:relSizeAnchor>
  <cdr:relSizeAnchor xmlns:cdr="http://schemas.openxmlformats.org/drawingml/2006/chartDrawing">
    <cdr:from>
      <cdr:x>0.30677</cdr:x>
      <cdr:y>0.1021</cdr:y>
    </cdr:from>
    <cdr:to>
      <cdr:x>0.30677</cdr:x>
      <cdr:y>0.57146</cdr:y>
    </cdr:to>
    <cdr:cxnSp macro="">
      <cdr:nvCxnSpPr>
        <cdr:cNvPr id="4" name="直線コネクタ 3">
          <a:extLst xmlns:a="http://schemas.openxmlformats.org/drawingml/2006/main">
            <a:ext uri="{FF2B5EF4-FFF2-40B4-BE49-F238E27FC236}">
              <a16:creationId xmlns:a16="http://schemas.microsoft.com/office/drawing/2014/main" id="{80BA1170-6A83-8616-92CF-F91CD7C941FB}"/>
            </a:ext>
          </a:extLst>
        </cdr:cNvPr>
        <cdr:cNvCxnSpPr/>
      </cdr:nvCxnSpPr>
      <cdr:spPr>
        <a:xfrm xmlns:a="http://schemas.openxmlformats.org/drawingml/2006/main" flipV="1">
          <a:off x="2568787" y="361355"/>
          <a:ext cx="0" cy="1661160"/>
        </a:xfrm>
        <a:prstGeom xmlns:a="http://schemas.openxmlformats.org/drawingml/2006/main" prst="line">
          <a:avLst/>
        </a:prstGeom>
        <a:ln xmlns:a="http://schemas.openxmlformats.org/drawingml/2006/main" w="9525">
          <a:solidFill>
            <a:schemeClr val="bg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0.73984</cdr:x>
      <cdr:y>0.10437</cdr:y>
    </cdr:from>
    <cdr:to>
      <cdr:x>0.73984</cdr:x>
      <cdr:y>0.57756</cdr:y>
    </cdr:to>
    <cdr:cxnSp macro="">
      <cdr:nvCxnSpPr>
        <cdr:cNvPr id="6" name="直線コネクタ 5">
          <a:extLst xmlns:a="http://schemas.openxmlformats.org/drawingml/2006/main">
            <a:ext uri="{FF2B5EF4-FFF2-40B4-BE49-F238E27FC236}">
              <a16:creationId xmlns:a16="http://schemas.microsoft.com/office/drawing/2014/main" id="{BE66C066-7EFA-40B2-84A1-0D990631D195}"/>
            </a:ext>
          </a:extLst>
        </cdr:cNvPr>
        <cdr:cNvCxnSpPr/>
      </cdr:nvCxnSpPr>
      <cdr:spPr>
        <a:xfrm xmlns:a="http://schemas.openxmlformats.org/drawingml/2006/main" flipV="1">
          <a:off x="6195060" y="369398"/>
          <a:ext cx="0" cy="1674707"/>
        </a:xfrm>
        <a:prstGeom xmlns:a="http://schemas.openxmlformats.org/drawingml/2006/main" prst="line">
          <a:avLst/>
        </a:prstGeom>
        <a:ln xmlns:a="http://schemas.openxmlformats.org/drawingml/2006/main" w="9525">
          <a:solidFill>
            <a:schemeClr val="bg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0.52423</cdr:x>
      <cdr:y>0.10342</cdr:y>
    </cdr:from>
    <cdr:to>
      <cdr:x>0.52423</cdr:x>
      <cdr:y>0.57397</cdr:y>
    </cdr:to>
    <cdr:cxnSp macro="">
      <cdr:nvCxnSpPr>
        <cdr:cNvPr id="7" name="直線コネクタ 6">
          <a:extLst xmlns:a="http://schemas.openxmlformats.org/drawingml/2006/main">
            <a:ext uri="{FF2B5EF4-FFF2-40B4-BE49-F238E27FC236}">
              <a16:creationId xmlns:a16="http://schemas.microsoft.com/office/drawing/2014/main" id="{BE66C066-7EFA-40B2-84A1-0D990631D195}"/>
            </a:ext>
          </a:extLst>
        </cdr:cNvPr>
        <cdr:cNvCxnSpPr/>
      </cdr:nvCxnSpPr>
      <cdr:spPr>
        <a:xfrm xmlns:a="http://schemas.openxmlformats.org/drawingml/2006/main" flipV="1">
          <a:off x="4389691" y="366029"/>
          <a:ext cx="0" cy="1665376"/>
        </a:xfrm>
        <a:prstGeom xmlns:a="http://schemas.openxmlformats.org/drawingml/2006/main" prst="line">
          <a:avLst/>
        </a:prstGeom>
        <a:ln xmlns:a="http://schemas.openxmlformats.org/drawingml/2006/main" w="9525">
          <a:solidFill>
            <a:schemeClr val="bg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0.02378</cdr:x>
      <cdr:y>0.01112</cdr:y>
    </cdr:from>
    <cdr:to>
      <cdr:x>0.16251</cdr:x>
      <cdr:y>0.0836</cdr:y>
    </cdr:to>
    <cdr:sp macro="" textlink="">
      <cdr:nvSpPr>
        <cdr:cNvPr id="2" name="テキスト ボックス 1">
          <a:extLst xmlns:a="http://schemas.openxmlformats.org/drawingml/2006/main">
            <a:ext uri="{FF2B5EF4-FFF2-40B4-BE49-F238E27FC236}">
              <a16:creationId xmlns:a16="http://schemas.microsoft.com/office/drawing/2014/main" id="{BE921560-2761-9BBD-40B1-3EFBCFB33259}"/>
            </a:ext>
          </a:extLst>
        </cdr:cNvPr>
        <cdr:cNvSpPr txBox="1"/>
      </cdr:nvSpPr>
      <cdr:spPr>
        <a:xfrm xmlns:a="http://schemas.openxmlformats.org/drawingml/2006/main">
          <a:off x="204467" y="37037"/>
          <a:ext cx="1192984" cy="2412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200" kern="1200" dirty="0">
              <a:latin typeface="ＭＳ Ｐ明朝" panose="02020600040205080304" pitchFamily="18" charset="-128"/>
              <a:ea typeface="ＭＳ Ｐ明朝" panose="02020600040205080304" pitchFamily="18" charset="-128"/>
            </a:rPr>
            <a:t>（指数）</a:t>
          </a:r>
        </a:p>
      </cdr:txBody>
    </cdr:sp>
  </cdr:relSizeAnchor>
  <cdr:relSizeAnchor xmlns:cdr="http://schemas.openxmlformats.org/drawingml/2006/chartDrawing">
    <cdr:from>
      <cdr:x>0.32399</cdr:x>
      <cdr:y>0.12202</cdr:y>
    </cdr:from>
    <cdr:to>
      <cdr:x>0.32399</cdr:x>
      <cdr:y>0.65548</cdr:y>
    </cdr:to>
    <cdr:cxnSp macro="">
      <cdr:nvCxnSpPr>
        <cdr:cNvPr id="4" name="直線コネクタ 3">
          <a:extLst xmlns:a="http://schemas.openxmlformats.org/drawingml/2006/main">
            <a:ext uri="{FF2B5EF4-FFF2-40B4-BE49-F238E27FC236}">
              <a16:creationId xmlns:a16="http://schemas.microsoft.com/office/drawing/2014/main" id="{EC27BE26-BA92-7FE7-BA22-3A082192F69A}"/>
            </a:ext>
          </a:extLst>
        </cdr:cNvPr>
        <cdr:cNvCxnSpPr/>
      </cdr:nvCxnSpPr>
      <cdr:spPr>
        <a:xfrm xmlns:a="http://schemas.openxmlformats.org/drawingml/2006/main" flipV="1">
          <a:off x="2786061" y="406240"/>
          <a:ext cx="0" cy="1776046"/>
        </a:xfrm>
        <a:prstGeom xmlns:a="http://schemas.openxmlformats.org/drawingml/2006/main" prst="line">
          <a:avLst/>
        </a:prstGeom>
        <a:ln xmlns:a="http://schemas.openxmlformats.org/drawingml/2006/main" w="9525">
          <a:solidFill>
            <a:schemeClr val="bg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0.76065</cdr:x>
      <cdr:y>0.12906</cdr:y>
    </cdr:from>
    <cdr:to>
      <cdr:x>0.76065</cdr:x>
      <cdr:y>0.65548</cdr:y>
    </cdr:to>
    <cdr:cxnSp macro="">
      <cdr:nvCxnSpPr>
        <cdr:cNvPr id="5" name="直線コネクタ 4">
          <a:extLst xmlns:a="http://schemas.openxmlformats.org/drawingml/2006/main">
            <a:ext uri="{FF2B5EF4-FFF2-40B4-BE49-F238E27FC236}">
              <a16:creationId xmlns:a16="http://schemas.microsoft.com/office/drawing/2014/main" id="{FDC88B33-DEF5-6FF1-AC53-21F4015A25C6}"/>
            </a:ext>
          </a:extLst>
        </cdr:cNvPr>
        <cdr:cNvCxnSpPr/>
      </cdr:nvCxnSpPr>
      <cdr:spPr>
        <a:xfrm xmlns:a="http://schemas.openxmlformats.org/drawingml/2006/main" flipV="1">
          <a:off x="6541070" y="429686"/>
          <a:ext cx="0" cy="1752600"/>
        </a:xfrm>
        <a:prstGeom xmlns:a="http://schemas.openxmlformats.org/drawingml/2006/main" prst="line">
          <a:avLst/>
        </a:prstGeom>
        <a:ln xmlns:a="http://schemas.openxmlformats.org/drawingml/2006/main" w="9525">
          <a:solidFill>
            <a:schemeClr val="bg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0.54294</cdr:x>
      <cdr:y>0.13082</cdr:y>
    </cdr:from>
    <cdr:to>
      <cdr:x>0.54294</cdr:x>
      <cdr:y>0.65372</cdr:y>
    </cdr:to>
    <cdr:cxnSp macro="">
      <cdr:nvCxnSpPr>
        <cdr:cNvPr id="6" name="直線コネクタ 5">
          <a:extLst xmlns:a="http://schemas.openxmlformats.org/drawingml/2006/main">
            <a:ext uri="{FF2B5EF4-FFF2-40B4-BE49-F238E27FC236}">
              <a16:creationId xmlns:a16="http://schemas.microsoft.com/office/drawing/2014/main" id="{FDC88B33-DEF5-6FF1-AC53-21F4015A25C6}"/>
            </a:ext>
          </a:extLst>
        </cdr:cNvPr>
        <cdr:cNvCxnSpPr/>
      </cdr:nvCxnSpPr>
      <cdr:spPr>
        <a:xfrm xmlns:a="http://schemas.openxmlformats.org/drawingml/2006/main" flipV="1">
          <a:off x="4668938" y="435548"/>
          <a:ext cx="0" cy="1740877"/>
        </a:xfrm>
        <a:prstGeom xmlns:a="http://schemas.openxmlformats.org/drawingml/2006/main" prst="line">
          <a:avLst/>
        </a:prstGeom>
        <a:ln xmlns:a="http://schemas.openxmlformats.org/drawingml/2006/main" w="9525">
          <a:solidFill>
            <a:schemeClr val="bg1">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48846" cy="497969"/>
          </a:xfrm>
          <a:prstGeom prst="rect">
            <a:avLst/>
          </a:prstGeom>
        </p:spPr>
        <p:txBody>
          <a:bodyPr vert="horz" lIns="88284" tIns="44142" rIns="88284" bIns="4414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49" y="3"/>
            <a:ext cx="2948845" cy="497969"/>
          </a:xfrm>
          <a:prstGeom prst="rect">
            <a:avLst/>
          </a:prstGeom>
        </p:spPr>
        <p:txBody>
          <a:bodyPr vert="horz" lIns="88284" tIns="44142" rIns="88284" bIns="44142" rtlCol="0"/>
          <a:lstStyle>
            <a:lvl1pPr algn="r">
              <a:defRPr sz="1200"/>
            </a:lvl1pPr>
          </a:lstStyle>
          <a:p>
            <a:fld id="{6988A1B9-2147-4FEF-83A4-0569FF33618A}" type="datetimeFigureOut">
              <a:rPr kumimoji="1" lang="ja-JP" altLang="en-US" smtClean="0"/>
              <a:t>2025/6/5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88284" tIns="44142" rIns="88284" bIns="44142" rtlCol="0" anchor="ctr"/>
          <a:lstStyle/>
          <a:p>
            <a:endParaRPr lang="ja-JP" altLang="en-US"/>
          </a:p>
        </p:txBody>
      </p:sp>
      <p:sp>
        <p:nvSpPr>
          <p:cNvPr id="5" name="ノート プレースホルダー 4"/>
          <p:cNvSpPr>
            <a:spLocks noGrp="1"/>
          </p:cNvSpPr>
          <p:nvPr>
            <p:ph type="body" sz="quarter" idx="3"/>
          </p:nvPr>
        </p:nvSpPr>
        <p:spPr>
          <a:xfrm>
            <a:off x="681322" y="4783897"/>
            <a:ext cx="5444490" cy="3912834"/>
          </a:xfrm>
          <a:prstGeom prst="rect">
            <a:avLst/>
          </a:prstGeom>
        </p:spPr>
        <p:txBody>
          <a:bodyPr vert="horz" lIns="88284" tIns="44142" rIns="88284" bIns="4414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1371"/>
            <a:ext cx="2948846" cy="497969"/>
          </a:xfrm>
          <a:prstGeom prst="rect">
            <a:avLst/>
          </a:prstGeom>
        </p:spPr>
        <p:txBody>
          <a:bodyPr vert="horz" lIns="88284" tIns="44142" rIns="88284" bIns="4414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49" y="9441371"/>
            <a:ext cx="2948845" cy="497969"/>
          </a:xfrm>
          <a:prstGeom prst="rect">
            <a:avLst/>
          </a:prstGeom>
        </p:spPr>
        <p:txBody>
          <a:bodyPr vert="horz" lIns="88284" tIns="44142" rIns="88284" bIns="44142" rtlCol="0" anchor="b"/>
          <a:lstStyle>
            <a:lvl1pPr algn="r">
              <a:defRPr sz="1200"/>
            </a:lvl1pPr>
          </a:lstStyle>
          <a:p>
            <a:fld id="{FF1ECE91-8C46-4B95-8538-82715972AA4C}" type="slidenum">
              <a:rPr kumimoji="1" lang="ja-JP" altLang="en-US" smtClean="0"/>
              <a:t>‹#›</a:t>
            </a:fld>
            <a:endParaRPr kumimoji="1" lang="ja-JP" altLang="en-US"/>
          </a:p>
        </p:txBody>
      </p:sp>
    </p:spTree>
    <p:extLst>
      <p:ext uri="{BB962C8B-B14F-4D97-AF65-F5344CB8AC3E}">
        <p14:creationId xmlns:p14="http://schemas.microsoft.com/office/powerpoint/2010/main" val="35723482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r>
              <a:rPr kumimoji="1" lang="ja-JP" altLang="en-US" dirty="0"/>
              <a:t>日本食肉流通センターの安藤です。</a:t>
            </a:r>
            <a:endParaRPr kumimoji="1" lang="en-US" altLang="ja-JP" dirty="0"/>
          </a:p>
          <a:p>
            <a:r>
              <a:rPr kumimoji="1" lang="ja-JP" altLang="en-US" dirty="0"/>
              <a:t>私からは「物価上昇下の食肉販売と物流</a:t>
            </a:r>
            <a:r>
              <a:rPr kumimoji="1" lang="en-US" altLang="ja-JP" dirty="0"/>
              <a:t>2024</a:t>
            </a:r>
            <a:r>
              <a:rPr kumimoji="1" lang="ja-JP" altLang="en-US" dirty="0"/>
              <a:t>年問題への業界の取組を追う」と題して、</a:t>
            </a:r>
            <a:r>
              <a:rPr kumimoji="1" lang="en-US" altLang="ja-JP" dirty="0"/>
              <a:t>3</a:t>
            </a:r>
            <a:r>
              <a:rPr kumimoji="1" lang="ja-JP" altLang="en-US" dirty="0"/>
              <a:t>月に公表した「最近の食肉をめぐる状況」と</a:t>
            </a:r>
            <a:r>
              <a:rPr kumimoji="1" lang="en-US" altLang="ja-JP" dirty="0"/>
              <a:t>2</a:t>
            </a:r>
            <a:r>
              <a:rPr kumimoji="1" lang="ja-JP" altLang="en-US" dirty="0"/>
              <a:t>月に公表した「食肉業界の販売動向」の概要をご説明しますので、どうぞよろしくお願いいたします。</a:t>
            </a:r>
            <a:endParaRPr kumimoji="1" lang="en-US" altLang="ja-JP" dirty="0"/>
          </a:p>
          <a:p>
            <a:r>
              <a:rPr kumimoji="1" lang="ja-JP" altLang="en-US" dirty="0"/>
              <a:t>センターの紹介。</a:t>
            </a:r>
            <a:endParaRPr kumimoji="1" lang="en-US" altLang="ja-JP" dirty="0"/>
          </a:p>
          <a:p>
            <a:r>
              <a:rPr kumimoji="1" lang="ja-JP" altLang="en-US" dirty="0"/>
              <a:t>川崎市と大阪市に食肉の加工・流通施設を整備し、食肉業者さんが入っていただき、部分肉にカット、スライスして小売業や外食産業などに販売。</a:t>
            </a:r>
            <a:endParaRPr kumimoji="1" lang="en-US" altLang="ja-JP" dirty="0"/>
          </a:p>
          <a:p>
            <a:r>
              <a:rPr kumimoji="1" lang="ja-JP" altLang="en-US" dirty="0"/>
              <a:t>そこでの取引情報をいただいて、毎日取りまとめ公表。</a:t>
            </a:r>
            <a:endParaRPr kumimoji="1" lang="en-US" altLang="ja-JP" dirty="0"/>
          </a:p>
          <a:p>
            <a:br>
              <a:rPr kumimoji="1" lang="ja-JP" altLang="en-US" dirty="0"/>
            </a:br>
            <a:endParaRPr kumimoji="1" lang="ja-JP" altLang="en-US" dirty="0"/>
          </a:p>
        </p:txBody>
      </p:sp>
      <p:sp>
        <p:nvSpPr>
          <p:cNvPr id="4" name="スライド番号プレースホルダー 3"/>
          <p:cNvSpPr>
            <a:spLocks noGrp="1"/>
          </p:cNvSpPr>
          <p:nvPr>
            <p:ph type="sldNum" sz="quarter" idx="5"/>
          </p:nvPr>
        </p:nvSpPr>
        <p:spPr/>
        <p:txBody>
          <a:bodyPr/>
          <a:lstStyle/>
          <a:p>
            <a:fld id="{FF1ECE91-8C46-4B95-8538-82715972AA4C}" type="slidenum">
              <a:rPr kumimoji="1" lang="ja-JP" altLang="en-US" smtClean="0"/>
              <a:t>1</a:t>
            </a:fld>
            <a:endParaRPr kumimoji="1" lang="ja-JP" altLang="en-US"/>
          </a:p>
        </p:txBody>
      </p:sp>
    </p:spTree>
    <p:extLst>
      <p:ext uri="{BB962C8B-B14F-4D97-AF65-F5344CB8AC3E}">
        <p14:creationId xmlns:p14="http://schemas.microsoft.com/office/powerpoint/2010/main" val="1490634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BDDB5-C08A-BDED-432B-6C2763EAC72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ABC7C39-305B-91C0-1404-410C71E5AAF0}"/>
              </a:ext>
            </a:extLst>
          </p:cNvPr>
          <p:cNvSpPr>
            <a:spLocks noGrp="1" noRot="1" noChangeAspect="1"/>
          </p:cNvSpPr>
          <p:nvPr>
            <p:ph type="sldImg"/>
          </p:nvPr>
        </p:nvSpPr>
        <p:spPr>
          <a:xfrm>
            <a:off x="1168400" y="1243013"/>
            <a:ext cx="4470400" cy="3354387"/>
          </a:xfrm>
        </p:spPr>
      </p:sp>
      <p:sp>
        <p:nvSpPr>
          <p:cNvPr id="3" name="ノート プレースホルダー 2">
            <a:extLst>
              <a:ext uri="{FF2B5EF4-FFF2-40B4-BE49-F238E27FC236}">
                <a16:creationId xmlns:a16="http://schemas.microsoft.com/office/drawing/2014/main" id="{6EDA99C4-25E1-67C5-B226-C09E68847E9F}"/>
              </a:ext>
            </a:extLst>
          </p:cNvPr>
          <p:cNvSpPr>
            <a:spLocks noGrp="1"/>
          </p:cNvSpPr>
          <p:nvPr>
            <p:ph type="body" idx="1"/>
          </p:nvPr>
        </p:nvSpPr>
        <p:spPr/>
        <p:txBody>
          <a:bodyPr/>
          <a:lstStyle/>
          <a:p>
            <a:r>
              <a:rPr kumimoji="1" lang="ja-JP" altLang="en-US" dirty="0">
                <a:solidFill>
                  <a:schemeClr val="tx1"/>
                </a:solidFill>
              </a:rPr>
              <a:t>物流の適正化・生産性向上に向けた荷主事業者・物流事業者の取組に関するガイドライン　</a:t>
            </a:r>
            <a:r>
              <a:rPr kumimoji="1" lang="en-US" altLang="ja-JP" dirty="0">
                <a:solidFill>
                  <a:schemeClr val="tx1"/>
                </a:solidFill>
              </a:rPr>
              <a:t>2023</a:t>
            </a:r>
            <a:r>
              <a:rPr kumimoji="1" lang="ja-JP" altLang="en-US" dirty="0">
                <a:solidFill>
                  <a:schemeClr val="tx1"/>
                </a:solidFill>
              </a:rPr>
              <a:t>年６月　経産省、農水省、国交省　</a:t>
            </a:r>
          </a:p>
          <a:p>
            <a:r>
              <a:rPr kumimoji="1" lang="ja-JP" altLang="en-US" dirty="0">
                <a:solidFill>
                  <a:schemeClr val="tx1"/>
                </a:solidFill>
              </a:rPr>
              <a:t>　荷待ち時間等時間の把握、２時間以内ルール、輸送契約の書面化、</a:t>
            </a:r>
          </a:p>
          <a:p>
            <a:r>
              <a:rPr kumimoji="1" lang="ja-JP" altLang="en-US" dirty="0">
                <a:solidFill>
                  <a:schemeClr val="tx1"/>
                </a:solidFill>
              </a:rPr>
              <a:t>　運賃と荷役作業の別建て契約、燃料上昇分の転嫁（サーチャージの導入）、</a:t>
            </a:r>
          </a:p>
          <a:p>
            <a:r>
              <a:rPr kumimoji="1" lang="ja-JP" altLang="en-US" dirty="0">
                <a:solidFill>
                  <a:schemeClr val="tx1"/>
                </a:solidFill>
              </a:rPr>
              <a:t>　パレットの活用、物流システムの導入、共同配送の推進、積載率の向上、</a:t>
            </a:r>
          </a:p>
          <a:p>
            <a:r>
              <a:rPr kumimoji="1" lang="ja-JP" altLang="en-US" dirty="0">
                <a:solidFill>
                  <a:schemeClr val="tx1"/>
                </a:solidFill>
              </a:rPr>
              <a:t>　出荷情報の事前共有、物流コストの可視化、</a:t>
            </a:r>
          </a:p>
          <a:p>
            <a:r>
              <a:rPr kumimoji="1" lang="ja-JP" altLang="en-US" dirty="0">
                <a:solidFill>
                  <a:schemeClr val="tx1"/>
                </a:solidFill>
              </a:rPr>
              <a:t>　リードタイム（発注から納品時間）の確保、</a:t>
            </a:r>
          </a:p>
          <a:p>
            <a:r>
              <a:rPr kumimoji="1" lang="ja-JP" altLang="en-US" dirty="0">
                <a:solidFill>
                  <a:schemeClr val="tx1"/>
                </a:solidFill>
              </a:rPr>
              <a:t>　業務時間の把握、トラック予約受付システムの導入、</a:t>
            </a:r>
          </a:p>
          <a:p>
            <a:r>
              <a:rPr kumimoji="1" lang="ja-JP" altLang="en-US" dirty="0">
                <a:solidFill>
                  <a:schemeClr val="tx1"/>
                </a:solidFill>
              </a:rPr>
              <a:t>　鉄道、船舶の活用、中継輸送の促進、高速道路の利用</a:t>
            </a:r>
          </a:p>
          <a:p>
            <a:endParaRPr kumimoji="1" lang="en-US" altLang="ja-JP" dirty="0">
              <a:solidFill>
                <a:schemeClr val="tx1"/>
              </a:solidFill>
            </a:endParaRPr>
          </a:p>
          <a:p>
            <a:r>
              <a:rPr kumimoji="1" lang="ja-JP" altLang="en-US" dirty="0">
                <a:solidFill>
                  <a:schemeClr val="tx1"/>
                </a:solidFill>
              </a:rPr>
              <a:t>物流効率化法等の</a:t>
            </a:r>
            <a:r>
              <a:rPr lang="ja-JP" altLang="en-US" dirty="0"/>
              <a:t>改正（</a:t>
            </a:r>
            <a:r>
              <a:rPr lang="en-US" altLang="ja-JP" dirty="0"/>
              <a:t>2024</a:t>
            </a:r>
            <a:r>
              <a:rPr lang="ja-JP" altLang="en-US" dirty="0"/>
              <a:t>年５月公布。</a:t>
            </a:r>
            <a:r>
              <a:rPr lang="en-US" altLang="ja-JP" dirty="0"/>
              <a:t>2025</a:t>
            </a:r>
            <a:r>
              <a:rPr lang="ja-JP" altLang="en-US" dirty="0"/>
              <a:t>年４月１日に施行）</a:t>
            </a:r>
            <a:endParaRPr lang="en-US" altLang="ja-JP" dirty="0"/>
          </a:p>
          <a:p>
            <a:r>
              <a:rPr kumimoji="1" lang="ja-JP" altLang="en-US" dirty="0">
                <a:solidFill>
                  <a:schemeClr val="tx1"/>
                </a:solidFill>
              </a:rPr>
              <a:t>　</a:t>
            </a:r>
            <a:r>
              <a:rPr lang="ja-JP" altLang="en-US" dirty="0"/>
              <a:t>荷主・物流事業者の</a:t>
            </a:r>
            <a:r>
              <a:rPr lang="ja-JP" altLang="en-US" u="sng" dirty="0"/>
              <a:t>努力</a:t>
            </a:r>
            <a:r>
              <a:rPr lang="ja-JP" altLang="en-US" dirty="0"/>
              <a:t>義務</a:t>
            </a:r>
            <a:endParaRPr lang="en-US" altLang="ja-JP" dirty="0"/>
          </a:p>
          <a:p>
            <a:r>
              <a:rPr lang="ja-JP" altLang="en-US" dirty="0"/>
              <a:t>　　荷待ち・荷役等時間の削減、積載効率の向上</a:t>
            </a:r>
            <a:endParaRPr lang="en-US" altLang="ja-JP" dirty="0"/>
          </a:p>
          <a:p>
            <a:r>
              <a:rPr kumimoji="1" lang="ja-JP" altLang="en-US" dirty="0">
                <a:solidFill>
                  <a:schemeClr val="tx1"/>
                </a:solidFill>
              </a:rPr>
              <a:t>　特定荷主（年</a:t>
            </a:r>
            <a:r>
              <a:rPr kumimoji="1" lang="en-US" altLang="ja-JP" dirty="0">
                <a:solidFill>
                  <a:schemeClr val="tx1"/>
                </a:solidFill>
              </a:rPr>
              <a:t>9</a:t>
            </a:r>
            <a:r>
              <a:rPr kumimoji="1" lang="ja-JP" altLang="en-US" dirty="0">
                <a:solidFill>
                  <a:schemeClr val="tx1"/>
                </a:solidFill>
              </a:rPr>
              <a:t>万</a:t>
            </a:r>
            <a:r>
              <a:rPr kumimoji="1" lang="en-US" altLang="ja-JP" dirty="0">
                <a:solidFill>
                  <a:schemeClr val="tx1"/>
                </a:solidFill>
              </a:rPr>
              <a:t>t</a:t>
            </a:r>
            <a:r>
              <a:rPr kumimoji="1" lang="ja-JP" altLang="en-US" dirty="0">
                <a:solidFill>
                  <a:schemeClr val="tx1"/>
                </a:solidFill>
              </a:rPr>
              <a:t>以上）の義務</a:t>
            </a:r>
            <a:endParaRPr kumimoji="1" lang="en-US" altLang="ja-JP" dirty="0">
              <a:solidFill>
                <a:schemeClr val="tx1"/>
              </a:solidFill>
            </a:endParaRPr>
          </a:p>
          <a:p>
            <a:r>
              <a:rPr lang="ja-JP" altLang="en-US" dirty="0"/>
              <a:t>　　</a:t>
            </a:r>
            <a:r>
              <a:rPr kumimoji="1" lang="ja-JP" altLang="en-US" dirty="0">
                <a:solidFill>
                  <a:schemeClr val="tx1"/>
                </a:solidFill>
              </a:rPr>
              <a:t>中長期計画の作成・報告、物流統括管理者（</a:t>
            </a:r>
            <a:r>
              <a:rPr kumimoji="1" lang="en-US" altLang="ja-JP" dirty="0">
                <a:solidFill>
                  <a:schemeClr val="tx1"/>
                </a:solidFill>
              </a:rPr>
              <a:t>CLO)</a:t>
            </a:r>
            <a:r>
              <a:rPr kumimoji="1" lang="ja-JP" altLang="en-US" dirty="0">
                <a:solidFill>
                  <a:schemeClr val="tx1"/>
                </a:solidFill>
              </a:rPr>
              <a:t>の選任</a:t>
            </a:r>
            <a:endParaRPr kumimoji="1" lang="en-US" altLang="ja-JP" dirty="0">
              <a:solidFill>
                <a:schemeClr val="tx1"/>
              </a:solidFill>
            </a:endParaRPr>
          </a:p>
          <a:p>
            <a:endParaRPr kumimoji="1" lang="en-US" altLang="ja-JP" dirty="0">
              <a:solidFill>
                <a:schemeClr val="tx1"/>
              </a:solidFill>
            </a:endParaRPr>
          </a:p>
          <a:p>
            <a:endParaRPr kumimoji="1" lang="ja-JP" altLang="en-US" dirty="0">
              <a:solidFill>
                <a:schemeClr val="tx1"/>
              </a:solidFill>
            </a:endParaRPr>
          </a:p>
        </p:txBody>
      </p:sp>
      <p:sp>
        <p:nvSpPr>
          <p:cNvPr id="4" name="スライド番号プレースホルダー 3">
            <a:extLst>
              <a:ext uri="{FF2B5EF4-FFF2-40B4-BE49-F238E27FC236}">
                <a16:creationId xmlns:a16="http://schemas.microsoft.com/office/drawing/2014/main" id="{18349B7A-0405-A468-4278-CBF210055284}"/>
              </a:ext>
            </a:extLst>
          </p:cNvPr>
          <p:cNvSpPr>
            <a:spLocks noGrp="1"/>
          </p:cNvSpPr>
          <p:nvPr>
            <p:ph type="sldNum" sz="quarter" idx="5"/>
          </p:nvPr>
        </p:nvSpPr>
        <p:spPr/>
        <p:txBody>
          <a:bodyPr/>
          <a:lstStyle/>
          <a:p>
            <a:fld id="{FF1ECE91-8C46-4B95-8538-82715972AA4C}" type="slidenum">
              <a:rPr kumimoji="1" lang="ja-JP" altLang="en-US" smtClean="0"/>
              <a:t>10</a:t>
            </a:fld>
            <a:endParaRPr kumimoji="1" lang="ja-JP" altLang="en-US"/>
          </a:p>
        </p:txBody>
      </p:sp>
    </p:spTree>
    <p:extLst>
      <p:ext uri="{BB962C8B-B14F-4D97-AF65-F5344CB8AC3E}">
        <p14:creationId xmlns:p14="http://schemas.microsoft.com/office/powerpoint/2010/main" val="311078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356B3-4F9C-A793-45D5-1E3DBB4640B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DAAC9F-F6C3-768F-32AF-C2C9D0BBFE72}"/>
              </a:ext>
            </a:extLst>
          </p:cNvPr>
          <p:cNvSpPr>
            <a:spLocks noGrp="1" noRot="1" noChangeAspect="1"/>
          </p:cNvSpPr>
          <p:nvPr>
            <p:ph type="sldImg"/>
          </p:nvPr>
        </p:nvSpPr>
        <p:spPr>
          <a:xfrm>
            <a:off x="1168400" y="1243013"/>
            <a:ext cx="4470400" cy="3354387"/>
          </a:xfrm>
        </p:spPr>
      </p:sp>
      <p:sp>
        <p:nvSpPr>
          <p:cNvPr id="3" name="ノート プレースホルダー 2">
            <a:extLst>
              <a:ext uri="{FF2B5EF4-FFF2-40B4-BE49-F238E27FC236}">
                <a16:creationId xmlns:a16="http://schemas.microsoft.com/office/drawing/2014/main" id="{FD4C159D-676D-2AB1-21D6-9F32707D9C35}"/>
              </a:ext>
            </a:extLst>
          </p:cNvPr>
          <p:cNvSpPr>
            <a:spLocks noGrp="1"/>
          </p:cNvSpPr>
          <p:nvPr>
            <p:ph type="body" idx="1"/>
          </p:nvPr>
        </p:nvSpPr>
        <p:spPr/>
        <p:txBody>
          <a:bodyPr/>
          <a:lstStyle/>
          <a:p>
            <a:endParaRPr kumimoji="1" lang="ja-JP" altLang="en-US" dirty="0">
              <a:solidFill>
                <a:schemeClr val="tx1"/>
              </a:solidFill>
            </a:endParaRPr>
          </a:p>
        </p:txBody>
      </p:sp>
      <p:sp>
        <p:nvSpPr>
          <p:cNvPr id="4" name="スライド番号プレースホルダー 3">
            <a:extLst>
              <a:ext uri="{FF2B5EF4-FFF2-40B4-BE49-F238E27FC236}">
                <a16:creationId xmlns:a16="http://schemas.microsoft.com/office/drawing/2014/main" id="{66518E04-597A-6529-FA9A-514E13E62DBD}"/>
              </a:ext>
            </a:extLst>
          </p:cNvPr>
          <p:cNvSpPr>
            <a:spLocks noGrp="1"/>
          </p:cNvSpPr>
          <p:nvPr>
            <p:ph type="sldNum" sz="quarter" idx="5"/>
          </p:nvPr>
        </p:nvSpPr>
        <p:spPr/>
        <p:txBody>
          <a:bodyPr/>
          <a:lstStyle/>
          <a:p>
            <a:fld id="{FF1ECE91-8C46-4B95-8538-82715972AA4C}" type="slidenum">
              <a:rPr kumimoji="1" lang="ja-JP" altLang="en-US" smtClean="0"/>
              <a:t>11</a:t>
            </a:fld>
            <a:endParaRPr kumimoji="1" lang="ja-JP" altLang="en-US"/>
          </a:p>
        </p:txBody>
      </p:sp>
    </p:spTree>
    <p:extLst>
      <p:ext uri="{BB962C8B-B14F-4D97-AF65-F5344CB8AC3E}">
        <p14:creationId xmlns:p14="http://schemas.microsoft.com/office/powerpoint/2010/main" val="362454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D5D72-80A2-EA7E-F6DE-BDFBA9469DF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E9EABA6-25F7-2B07-894C-FD31611C04D9}"/>
              </a:ext>
            </a:extLst>
          </p:cNvPr>
          <p:cNvSpPr>
            <a:spLocks noGrp="1" noRot="1" noChangeAspect="1"/>
          </p:cNvSpPr>
          <p:nvPr>
            <p:ph type="sldImg"/>
          </p:nvPr>
        </p:nvSpPr>
        <p:spPr>
          <a:xfrm>
            <a:off x="1168400" y="1243013"/>
            <a:ext cx="4470400" cy="3354387"/>
          </a:xfrm>
        </p:spPr>
      </p:sp>
      <p:sp>
        <p:nvSpPr>
          <p:cNvPr id="3" name="ノート プレースホルダー 2">
            <a:extLst>
              <a:ext uri="{FF2B5EF4-FFF2-40B4-BE49-F238E27FC236}">
                <a16:creationId xmlns:a16="http://schemas.microsoft.com/office/drawing/2014/main" id="{E0E17221-179E-85A0-DB85-349786734E6D}"/>
              </a:ext>
            </a:extLst>
          </p:cNvPr>
          <p:cNvSpPr>
            <a:spLocks noGrp="1"/>
          </p:cNvSpPr>
          <p:nvPr>
            <p:ph type="body" idx="1"/>
          </p:nvPr>
        </p:nvSpPr>
        <p:spPr/>
        <p:txBody>
          <a:bodyPr/>
          <a:lstStyle/>
          <a:p>
            <a:endParaRPr kumimoji="1" lang="ja-JP" altLang="en-US" dirty="0">
              <a:solidFill>
                <a:schemeClr val="tx1"/>
              </a:solidFill>
            </a:endParaRPr>
          </a:p>
        </p:txBody>
      </p:sp>
      <p:sp>
        <p:nvSpPr>
          <p:cNvPr id="4" name="スライド番号プレースホルダー 3">
            <a:extLst>
              <a:ext uri="{FF2B5EF4-FFF2-40B4-BE49-F238E27FC236}">
                <a16:creationId xmlns:a16="http://schemas.microsoft.com/office/drawing/2014/main" id="{E551CF25-8C8D-27DB-E183-00D436BE5A40}"/>
              </a:ext>
            </a:extLst>
          </p:cNvPr>
          <p:cNvSpPr>
            <a:spLocks noGrp="1"/>
          </p:cNvSpPr>
          <p:nvPr>
            <p:ph type="sldNum" sz="quarter" idx="5"/>
          </p:nvPr>
        </p:nvSpPr>
        <p:spPr/>
        <p:txBody>
          <a:bodyPr/>
          <a:lstStyle/>
          <a:p>
            <a:fld id="{FF1ECE91-8C46-4B95-8538-82715972AA4C}" type="slidenum">
              <a:rPr kumimoji="1" lang="ja-JP" altLang="en-US" smtClean="0"/>
              <a:t>12</a:t>
            </a:fld>
            <a:endParaRPr kumimoji="1" lang="ja-JP" altLang="en-US"/>
          </a:p>
        </p:txBody>
      </p:sp>
    </p:spTree>
    <p:extLst>
      <p:ext uri="{BB962C8B-B14F-4D97-AF65-F5344CB8AC3E}">
        <p14:creationId xmlns:p14="http://schemas.microsoft.com/office/powerpoint/2010/main" val="456588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3BDDB-CD3C-EF32-24FF-6405DDAD7EE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19E6EBC-5225-5CCF-C9EB-D088606342C2}"/>
              </a:ext>
            </a:extLst>
          </p:cNvPr>
          <p:cNvSpPr>
            <a:spLocks noGrp="1" noRot="1" noChangeAspect="1"/>
          </p:cNvSpPr>
          <p:nvPr>
            <p:ph type="sldImg"/>
          </p:nvPr>
        </p:nvSpPr>
        <p:spPr>
          <a:xfrm>
            <a:off x="1168400" y="1243013"/>
            <a:ext cx="4470400" cy="3354387"/>
          </a:xfrm>
        </p:spPr>
      </p:sp>
      <p:sp>
        <p:nvSpPr>
          <p:cNvPr id="3" name="ノート プレースホルダー 2">
            <a:extLst>
              <a:ext uri="{FF2B5EF4-FFF2-40B4-BE49-F238E27FC236}">
                <a16:creationId xmlns:a16="http://schemas.microsoft.com/office/drawing/2014/main" id="{9D9B1174-0D7F-3221-0520-AAD0E37EC557}"/>
              </a:ext>
            </a:extLst>
          </p:cNvPr>
          <p:cNvSpPr>
            <a:spLocks noGrp="1"/>
          </p:cNvSpPr>
          <p:nvPr>
            <p:ph type="body" idx="1"/>
          </p:nvPr>
        </p:nvSpPr>
        <p:spPr/>
        <p:txBody>
          <a:bodyPr/>
          <a:lstStyle/>
          <a:p>
            <a:endParaRPr kumimoji="1" lang="ja-JP" altLang="en-US" dirty="0">
              <a:solidFill>
                <a:schemeClr val="tx1"/>
              </a:solidFill>
            </a:endParaRPr>
          </a:p>
        </p:txBody>
      </p:sp>
      <p:sp>
        <p:nvSpPr>
          <p:cNvPr id="4" name="スライド番号プレースホルダー 3">
            <a:extLst>
              <a:ext uri="{FF2B5EF4-FFF2-40B4-BE49-F238E27FC236}">
                <a16:creationId xmlns:a16="http://schemas.microsoft.com/office/drawing/2014/main" id="{8F329216-E15B-E5FA-D3A5-C37042E8C419}"/>
              </a:ext>
            </a:extLst>
          </p:cNvPr>
          <p:cNvSpPr>
            <a:spLocks noGrp="1"/>
          </p:cNvSpPr>
          <p:nvPr>
            <p:ph type="sldNum" sz="quarter" idx="5"/>
          </p:nvPr>
        </p:nvSpPr>
        <p:spPr/>
        <p:txBody>
          <a:bodyPr/>
          <a:lstStyle/>
          <a:p>
            <a:fld id="{FF1ECE91-8C46-4B95-8538-82715972AA4C}" type="slidenum">
              <a:rPr kumimoji="1" lang="ja-JP" altLang="en-US" smtClean="0"/>
              <a:t>13</a:t>
            </a:fld>
            <a:endParaRPr kumimoji="1" lang="ja-JP" altLang="en-US"/>
          </a:p>
        </p:txBody>
      </p:sp>
    </p:spTree>
    <p:extLst>
      <p:ext uri="{BB962C8B-B14F-4D97-AF65-F5344CB8AC3E}">
        <p14:creationId xmlns:p14="http://schemas.microsoft.com/office/powerpoint/2010/main" val="1961141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4AC5D-A213-EAED-944A-ABB0C950DD8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A3E03DD-76CF-3671-488B-664298AE2312}"/>
              </a:ext>
            </a:extLst>
          </p:cNvPr>
          <p:cNvSpPr>
            <a:spLocks noGrp="1" noRot="1" noChangeAspect="1"/>
          </p:cNvSpPr>
          <p:nvPr>
            <p:ph type="sldImg"/>
          </p:nvPr>
        </p:nvSpPr>
        <p:spPr>
          <a:xfrm>
            <a:off x="1168400" y="1243013"/>
            <a:ext cx="4470400" cy="3354387"/>
          </a:xfrm>
        </p:spPr>
      </p:sp>
      <p:sp>
        <p:nvSpPr>
          <p:cNvPr id="3" name="ノート プレースホルダー 2">
            <a:extLst>
              <a:ext uri="{FF2B5EF4-FFF2-40B4-BE49-F238E27FC236}">
                <a16:creationId xmlns:a16="http://schemas.microsoft.com/office/drawing/2014/main" id="{88D4FAB5-9641-CB5B-2A0D-8F5C941FE31E}"/>
              </a:ext>
            </a:extLst>
          </p:cNvPr>
          <p:cNvSpPr>
            <a:spLocks noGrp="1"/>
          </p:cNvSpPr>
          <p:nvPr>
            <p:ph type="body" idx="1"/>
          </p:nvPr>
        </p:nvSpPr>
        <p:spPr/>
        <p:txBody>
          <a:bodyPr/>
          <a:lstStyle/>
          <a:p>
            <a:endParaRPr kumimoji="1" lang="ja-JP" altLang="en-US" dirty="0">
              <a:solidFill>
                <a:schemeClr val="tx1"/>
              </a:solidFill>
            </a:endParaRPr>
          </a:p>
        </p:txBody>
      </p:sp>
      <p:sp>
        <p:nvSpPr>
          <p:cNvPr id="4" name="スライド番号プレースホルダー 3">
            <a:extLst>
              <a:ext uri="{FF2B5EF4-FFF2-40B4-BE49-F238E27FC236}">
                <a16:creationId xmlns:a16="http://schemas.microsoft.com/office/drawing/2014/main" id="{1B3E59C8-7526-0B03-E1FF-99E5CA8B7C46}"/>
              </a:ext>
            </a:extLst>
          </p:cNvPr>
          <p:cNvSpPr>
            <a:spLocks noGrp="1"/>
          </p:cNvSpPr>
          <p:nvPr>
            <p:ph type="sldNum" sz="quarter" idx="5"/>
          </p:nvPr>
        </p:nvSpPr>
        <p:spPr/>
        <p:txBody>
          <a:bodyPr/>
          <a:lstStyle/>
          <a:p>
            <a:fld id="{FF1ECE91-8C46-4B95-8538-82715972AA4C}" type="slidenum">
              <a:rPr kumimoji="1" lang="ja-JP" altLang="en-US" smtClean="0"/>
              <a:t>14</a:t>
            </a:fld>
            <a:endParaRPr kumimoji="1" lang="ja-JP" altLang="en-US"/>
          </a:p>
        </p:txBody>
      </p:sp>
    </p:spTree>
    <p:extLst>
      <p:ext uri="{BB962C8B-B14F-4D97-AF65-F5344CB8AC3E}">
        <p14:creationId xmlns:p14="http://schemas.microsoft.com/office/powerpoint/2010/main" val="1721781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05D05-0EAC-AAD9-9005-A1F4143AD31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FE0E971-23A9-7EAB-1E99-4DFD265FFDE8}"/>
              </a:ext>
            </a:extLst>
          </p:cNvPr>
          <p:cNvSpPr>
            <a:spLocks noGrp="1" noRot="1" noChangeAspect="1"/>
          </p:cNvSpPr>
          <p:nvPr>
            <p:ph type="sldImg"/>
          </p:nvPr>
        </p:nvSpPr>
        <p:spPr>
          <a:xfrm>
            <a:off x="1168400" y="1243013"/>
            <a:ext cx="4470400" cy="3354387"/>
          </a:xfrm>
        </p:spPr>
      </p:sp>
      <p:sp>
        <p:nvSpPr>
          <p:cNvPr id="3" name="ノート プレースホルダー 2">
            <a:extLst>
              <a:ext uri="{FF2B5EF4-FFF2-40B4-BE49-F238E27FC236}">
                <a16:creationId xmlns:a16="http://schemas.microsoft.com/office/drawing/2014/main" id="{9A0453D2-E3AB-E7C2-EA58-760FF5095F5D}"/>
              </a:ext>
            </a:extLst>
          </p:cNvPr>
          <p:cNvSpPr>
            <a:spLocks noGrp="1"/>
          </p:cNvSpPr>
          <p:nvPr>
            <p:ph type="body" idx="1"/>
          </p:nvPr>
        </p:nvSpPr>
        <p:spPr/>
        <p:txBody>
          <a:bodyPr/>
          <a:lstStyle/>
          <a:p>
            <a:endParaRPr kumimoji="1" lang="ja-JP" altLang="en-US" dirty="0">
              <a:solidFill>
                <a:schemeClr val="tx1"/>
              </a:solidFill>
            </a:endParaRPr>
          </a:p>
        </p:txBody>
      </p:sp>
      <p:sp>
        <p:nvSpPr>
          <p:cNvPr id="4" name="スライド番号プレースホルダー 3">
            <a:extLst>
              <a:ext uri="{FF2B5EF4-FFF2-40B4-BE49-F238E27FC236}">
                <a16:creationId xmlns:a16="http://schemas.microsoft.com/office/drawing/2014/main" id="{565F04E3-B66C-15F3-AF70-6AFC7867EC86}"/>
              </a:ext>
            </a:extLst>
          </p:cNvPr>
          <p:cNvSpPr>
            <a:spLocks noGrp="1"/>
          </p:cNvSpPr>
          <p:nvPr>
            <p:ph type="sldNum" sz="quarter" idx="5"/>
          </p:nvPr>
        </p:nvSpPr>
        <p:spPr/>
        <p:txBody>
          <a:bodyPr/>
          <a:lstStyle/>
          <a:p>
            <a:fld id="{FF1ECE91-8C46-4B95-8538-82715972AA4C}" type="slidenum">
              <a:rPr kumimoji="1" lang="ja-JP" altLang="en-US" smtClean="0"/>
              <a:t>15</a:t>
            </a:fld>
            <a:endParaRPr kumimoji="1" lang="ja-JP" altLang="en-US"/>
          </a:p>
        </p:txBody>
      </p:sp>
    </p:spTree>
    <p:extLst>
      <p:ext uri="{BB962C8B-B14F-4D97-AF65-F5344CB8AC3E}">
        <p14:creationId xmlns:p14="http://schemas.microsoft.com/office/powerpoint/2010/main" val="3145998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49B05-A970-A368-5B0A-46C3FE57FC0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FFC8B0E-0512-480F-537A-A0825551278B}"/>
              </a:ext>
            </a:extLst>
          </p:cNvPr>
          <p:cNvSpPr>
            <a:spLocks noGrp="1" noRot="1" noChangeAspect="1"/>
          </p:cNvSpPr>
          <p:nvPr>
            <p:ph type="sldImg"/>
          </p:nvPr>
        </p:nvSpPr>
        <p:spPr>
          <a:xfrm>
            <a:off x="1168400" y="1243013"/>
            <a:ext cx="4470400" cy="3354387"/>
          </a:xfrm>
        </p:spPr>
      </p:sp>
      <p:sp>
        <p:nvSpPr>
          <p:cNvPr id="3" name="ノート プレースホルダー 2">
            <a:extLst>
              <a:ext uri="{FF2B5EF4-FFF2-40B4-BE49-F238E27FC236}">
                <a16:creationId xmlns:a16="http://schemas.microsoft.com/office/drawing/2014/main" id="{A084E99D-38CE-292D-1C88-EF357EF41ED3}"/>
              </a:ext>
            </a:extLst>
          </p:cNvPr>
          <p:cNvSpPr>
            <a:spLocks noGrp="1"/>
          </p:cNvSpPr>
          <p:nvPr>
            <p:ph type="body" idx="1"/>
          </p:nvPr>
        </p:nvSpPr>
        <p:spPr/>
        <p:txBody>
          <a:bodyPr/>
          <a:lstStyle/>
          <a:p>
            <a:endParaRPr kumimoji="1" lang="ja-JP" altLang="en-US" dirty="0">
              <a:solidFill>
                <a:schemeClr val="tx1"/>
              </a:solidFill>
            </a:endParaRPr>
          </a:p>
        </p:txBody>
      </p:sp>
      <p:sp>
        <p:nvSpPr>
          <p:cNvPr id="4" name="スライド番号プレースホルダー 3">
            <a:extLst>
              <a:ext uri="{FF2B5EF4-FFF2-40B4-BE49-F238E27FC236}">
                <a16:creationId xmlns:a16="http://schemas.microsoft.com/office/drawing/2014/main" id="{4B2BDCB6-4BBD-B874-B183-7A73E9818EC9}"/>
              </a:ext>
            </a:extLst>
          </p:cNvPr>
          <p:cNvSpPr>
            <a:spLocks noGrp="1"/>
          </p:cNvSpPr>
          <p:nvPr>
            <p:ph type="sldNum" sz="quarter" idx="5"/>
          </p:nvPr>
        </p:nvSpPr>
        <p:spPr/>
        <p:txBody>
          <a:bodyPr/>
          <a:lstStyle/>
          <a:p>
            <a:fld id="{FF1ECE91-8C46-4B95-8538-82715972AA4C}" type="slidenum">
              <a:rPr kumimoji="1" lang="ja-JP" altLang="en-US" smtClean="0"/>
              <a:t>16</a:t>
            </a:fld>
            <a:endParaRPr kumimoji="1" lang="ja-JP" altLang="en-US"/>
          </a:p>
        </p:txBody>
      </p:sp>
    </p:spTree>
    <p:extLst>
      <p:ext uri="{BB962C8B-B14F-4D97-AF65-F5344CB8AC3E}">
        <p14:creationId xmlns:p14="http://schemas.microsoft.com/office/powerpoint/2010/main" val="536379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a:xfrm>
            <a:off x="681322" y="4783897"/>
            <a:ext cx="5444490" cy="4524226"/>
          </a:xfrm>
        </p:spPr>
        <p:txBody>
          <a:bodyPr/>
          <a:lstStyle/>
          <a:p>
            <a:r>
              <a:rPr kumimoji="1" lang="ja-JP" altLang="en-US" dirty="0"/>
              <a:t>センターの宣伝</a:t>
            </a:r>
            <a:endParaRPr kumimoji="1" lang="en-US" altLang="ja-JP" dirty="0"/>
          </a:p>
          <a:p>
            <a:r>
              <a:rPr kumimoji="1" lang="ja-JP" altLang="en-US" dirty="0"/>
              <a:t>①　総合サイト・トップ　＞　部分肉の知識　＞　調査研究</a:t>
            </a:r>
            <a:r>
              <a:rPr kumimoji="1" lang="en-US" altLang="ja-JP" dirty="0"/>
              <a:t>/</a:t>
            </a:r>
            <a:r>
              <a:rPr kumimoji="1" lang="ja-JP" altLang="en-US" dirty="0"/>
              <a:t>レポート</a:t>
            </a:r>
            <a:endParaRPr kumimoji="1" lang="en-US" altLang="ja-JP" dirty="0"/>
          </a:p>
          <a:p>
            <a:r>
              <a:rPr lang="ja-JP" altLang="en-US" dirty="0"/>
              <a:t>②　価格専門チャンネル</a:t>
            </a:r>
            <a:endParaRPr lang="en-US" altLang="ja-JP" dirty="0"/>
          </a:p>
          <a:p>
            <a:r>
              <a:rPr kumimoji="1" lang="ja-JP" altLang="en-US" dirty="0"/>
              <a:t>③　</a:t>
            </a:r>
            <a:r>
              <a:rPr kumimoji="1" lang="en-US" altLang="ja-JP" dirty="0"/>
              <a:t>CM</a:t>
            </a:r>
            <a:r>
              <a:rPr kumimoji="1" lang="ja-JP" altLang="en-US" dirty="0"/>
              <a:t>規格聞いたことあるか？</a:t>
            </a:r>
            <a:endParaRPr kumimoji="1" lang="en-US" altLang="ja-JP" dirty="0"/>
          </a:p>
          <a:p>
            <a:r>
              <a:rPr lang="ja-JP" altLang="en-US" dirty="0"/>
              <a:t>　　　日本格付協会の部分肉取引規格　牛</a:t>
            </a:r>
            <a:r>
              <a:rPr lang="en-US" altLang="ja-JP" dirty="0"/>
              <a:t>13</a:t>
            </a:r>
            <a:r>
              <a:rPr lang="ja-JP" altLang="en-US" dirty="0"/>
              <a:t>　→　</a:t>
            </a:r>
            <a:r>
              <a:rPr lang="en-US" altLang="ja-JP" dirty="0"/>
              <a:t>CM 81</a:t>
            </a:r>
          </a:p>
          <a:p>
            <a:r>
              <a:rPr lang="ja-JP" altLang="en-US" dirty="0"/>
              <a:t>　　　　　　　　　　　　　　　　　　</a:t>
            </a:r>
            <a:r>
              <a:rPr lang="en-US" altLang="ja-JP" dirty="0"/>
              <a:t> </a:t>
            </a:r>
            <a:r>
              <a:rPr lang="ja-JP" altLang="en-US" dirty="0"/>
              <a:t>豚５　→　</a:t>
            </a:r>
            <a:r>
              <a:rPr lang="en-US" altLang="ja-JP" dirty="0"/>
              <a:t>CM 36</a:t>
            </a:r>
            <a:endParaRPr kumimoji="1" lang="en-US" altLang="ja-JP" dirty="0"/>
          </a:p>
          <a:p>
            <a:r>
              <a:rPr lang="ja-JP" altLang="en-US" dirty="0"/>
              <a:t>　　トップ　＞　規格書（水色）　２，３ページ　規格・コード</a:t>
            </a:r>
            <a:endParaRPr lang="en-US" altLang="ja-JP" dirty="0"/>
          </a:p>
          <a:p>
            <a:r>
              <a:rPr lang="ja-JP" altLang="en-US" dirty="0"/>
              <a:t>　　　</a:t>
            </a:r>
            <a:r>
              <a:rPr lang="en-US" altLang="ja-JP" dirty="0"/>
              <a:t>P16 </a:t>
            </a:r>
            <a:r>
              <a:rPr lang="ja-JP" altLang="en-US" dirty="0"/>
              <a:t>かたロース</a:t>
            </a:r>
            <a:r>
              <a:rPr lang="en-US" altLang="ja-JP" dirty="0"/>
              <a:t>A</a:t>
            </a:r>
            <a:r>
              <a:rPr lang="ja-JP" altLang="en-US" dirty="0"/>
              <a:t>　分割方法、留意事項</a:t>
            </a:r>
            <a:endParaRPr lang="en-US" altLang="ja-JP" dirty="0"/>
          </a:p>
          <a:p>
            <a:endParaRPr lang="en-US" altLang="ja-JP" dirty="0"/>
          </a:p>
          <a:p>
            <a:r>
              <a:rPr lang="ja-JP" altLang="en-US" dirty="0"/>
              <a:t>最後に</a:t>
            </a:r>
            <a:endParaRPr lang="en-US" altLang="ja-JP" dirty="0"/>
          </a:p>
          <a:p>
            <a:r>
              <a:rPr lang="ja-JP" altLang="en-US" dirty="0"/>
              <a:t>賃金はある程度上昇しているものの、物価上昇にはなかなか追いついていない中で、</a:t>
            </a:r>
            <a:endParaRPr lang="en-US" altLang="ja-JP" dirty="0"/>
          </a:p>
          <a:p>
            <a:r>
              <a:rPr lang="ja-JP" altLang="en-US" dirty="0"/>
              <a:t>和牛を中心に卸売価格の低迷、家庭での購入数量の減少など影響が出ている。</a:t>
            </a:r>
            <a:endParaRPr lang="en-US" altLang="ja-JP" dirty="0"/>
          </a:p>
          <a:p>
            <a:r>
              <a:rPr lang="ja-JP" altLang="en-US" dirty="0"/>
              <a:t>こうした中で、国の和牛肉需要拡大緊急対策事業などを活用しつつ。食肉事業者も様々な取組を行っている。</a:t>
            </a:r>
            <a:endParaRPr lang="en-US" altLang="ja-JP" dirty="0"/>
          </a:p>
          <a:p>
            <a:r>
              <a:rPr lang="ja-JP" altLang="en-US" dirty="0"/>
              <a:t>①ロースビーフなどの加工度が高い商品の拡大</a:t>
            </a:r>
            <a:endParaRPr lang="en-US" altLang="ja-JP" dirty="0"/>
          </a:p>
          <a:p>
            <a:r>
              <a:rPr lang="ja-JP" altLang="en-US" dirty="0"/>
              <a:t>②高騰していた輸入ものから国産への切り替え</a:t>
            </a:r>
            <a:endParaRPr lang="en-US" altLang="ja-JP" dirty="0"/>
          </a:p>
          <a:p>
            <a:r>
              <a:rPr lang="ja-JP" altLang="en-US" dirty="0"/>
              <a:t>③インバウンド需要の更なる取り込み</a:t>
            </a:r>
            <a:endParaRPr lang="en-US" altLang="ja-JP" dirty="0"/>
          </a:p>
          <a:p>
            <a:r>
              <a:rPr lang="ja-JP" altLang="en-US" dirty="0"/>
              <a:t>④和牛の輸出拡大（国や部位。現地での連携強化）</a:t>
            </a:r>
            <a:endParaRPr lang="en-US" altLang="ja-JP" dirty="0"/>
          </a:p>
          <a:p>
            <a:r>
              <a:rPr kumimoji="1" lang="ja-JP" altLang="en-US"/>
              <a:t>この</a:t>
            </a:r>
            <a:r>
              <a:rPr kumimoji="1" lang="ja-JP" altLang="en-US" dirty="0"/>
              <a:t>ように、それぞれの経営の特徴を踏まえて、守りと攻めの両面からいろいろな努力をしています。私どもも、事業者の皆さんの努力が日本の食肉の消費と生産の発展につながることを祈っています。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FF1ECE91-8C46-4B95-8538-82715972AA4C}" type="slidenum">
              <a:rPr kumimoji="1" lang="ja-JP" altLang="en-US" smtClean="0"/>
              <a:t>17</a:t>
            </a:fld>
            <a:endParaRPr kumimoji="1" lang="ja-JP" altLang="en-US"/>
          </a:p>
        </p:txBody>
      </p:sp>
    </p:spTree>
    <p:extLst>
      <p:ext uri="{BB962C8B-B14F-4D97-AF65-F5344CB8AC3E}">
        <p14:creationId xmlns:p14="http://schemas.microsoft.com/office/powerpoint/2010/main" val="150599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a:xfrm>
            <a:off x="681322" y="4783897"/>
            <a:ext cx="5444490" cy="4240360"/>
          </a:xfrm>
        </p:spPr>
        <p:txBody>
          <a:bodyPr/>
          <a:lstStyle/>
          <a:p>
            <a:r>
              <a:rPr kumimoji="1" lang="ja-JP" altLang="en-US" dirty="0"/>
              <a:t>センターが公表している部分肉価格は、国内の食肉卸売業者さんが、他の卸売業者や小売業者、外食事業者などへ販売した価格。「　」内は肉質等級。</a:t>
            </a:r>
            <a:endParaRPr kumimoji="1" lang="en-US" altLang="ja-JP" dirty="0"/>
          </a:p>
          <a:p>
            <a:r>
              <a:rPr kumimoji="1" lang="ja-JP" altLang="en-US" dirty="0"/>
              <a:t>ここでは、首都圏に向けて販売された和牛、交雑牛、乳牛ごとに、ロイン、ヒレ、トモバラ、ウチモモという４つの主要な部位の価格と枝肉の卸売価格について、</a:t>
            </a:r>
            <a:r>
              <a:rPr kumimoji="1" lang="en-US" altLang="ja-JP" dirty="0"/>
              <a:t>2021</a:t>
            </a:r>
            <a:r>
              <a:rPr kumimoji="1" lang="ja-JP" altLang="en-US" dirty="0"/>
              <a:t>年１月～</a:t>
            </a:r>
            <a:r>
              <a:rPr kumimoji="1" lang="en-US" altLang="ja-JP" dirty="0"/>
              <a:t>2024</a:t>
            </a:r>
            <a:r>
              <a:rPr kumimoji="1" lang="ja-JP" altLang="en-US" dirty="0"/>
              <a:t>年</a:t>
            </a:r>
            <a:r>
              <a:rPr kumimoji="1" lang="en-US" altLang="ja-JP" dirty="0"/>
              <a:t>12</a:t>
            </a:r>
            <a:r>
              <a:rPr kumimoji="1" lang="ja-JP" altLang="en-US" dirty="0"/>
              <a:t>月までの４年間のデータについて、</a:t>
            </a:r>
            <a:endParaRPr kumimoji="1" lang="en-US" altLang="ja-JP" dirty="0"/>
          </a:p>
          <a:p>
            <a:r>
              <a:rPr kumimoji="1" lang="ja-JP" altLang="en-US" dirty="0"/>
              <a:t>部位別の比較をしやすくするために、</a:t>
            </a:r>
            <a:r>
              <a:rPr kumimoji="1" lang="en-US" altLang="ja-JP" dirty="0"/>
              <a:t>2022</a:t>
            </a:r>
            <a:r>
              <a:rPr kumimoji="1" lang="ja-JP" altLang="en-US" dirty="0"/>
              <a:t>年の価格を</a:t>
            </a:r>
            <a:r>
              <a:rPr kumimoji="1" lang="en-US" altLang="ja-JP" dirty="0"/>
              <a:t>100</a:t>
            </a:r>
            <a:r>
              <a:rPr kumimoji="1" lang="ja-JP" altLang="en-US" dirty="0"/>
              <a:t>として指数化。</a:t>
            </a:r>
            <a:endParaRPr kumimoji="1" lang="en-US" altLang="ja-JP" dirty="0"/>
          </a:p>
          <a:p>
            <a:r>
              <a:rPr kumimoji="1" lang="ja-JP" altLang="en-US" dirty="0">
                <a:solidFill>
                  <a:schemeClr val="tx1"/>
                </a:solidFill>
              </a:rPr>
              <a:t>枝肉卸売価格は、農林水産省</a:t>
            </a:r>
            <a:r>
              <a:rPr lang="ja-JP" altLang="en-US" dirty="0"/>
              <a:t>の</a:t>
            </a:r>
            <a:r>
              <a:rPr kumimoji="1" lang="ja-JP" altLang="en-US" dirty="0">
                <a:solidFill>
                  <a:schemeClr val="tx1"/>
                </a:solidFill>
              </a:rPr>
              <a:t>畜産物流通統計の東京食肉市場の和牛去勢</a:t>
            </a:r>
            <a:r>
              <a:rPr kumimoji="1" lang="en-US" altLang="ja-JP" dirty="0">
                <a:solidFill>
                  <a:schemeClr val="tx1"/>
                </a:solidFill>
              </a:rPr>
              <a:t>A4</a:t>
            </a:r>
            <a:r>
              <a:rPr kumimoji="1" lang="ja-JP" altLang="en-US" dirty="0">
                <a:solidFill>
                  <a:schemeClr val="tx1"/>
                </a:solidFill>
              </a:rPr>
              <a:t>価格。</a:t>
            </a:r>
            <a:endParaRPr kumimoji="1" lang="en-US" altLang="ja-JP" dirty="0">
              <a:solidFill>
                <a:schemeClr val="tx1"/>
              </a:solidFill>
            </a:endParaRPr>
          </a:p>
          <a:p>
            <a:r>
              <a:rPr kumimoji="1" lang="ja-JP" altLang="en-US" dirty="0">
                <a:solidFill>
                  <a:schemeClr val="tx1"/>
                </a:solidFill>
              </a:rPr>
              <a:t>基準年価格：枝肉</a:t>
            </a:r>
            <a:r>
              <a:rPr kumimoji="1" lang="en-US" altLang="ja-JP" dirty="0">
                <a:solidFill>
                  <a:schemeClr val="tx1"/>
                </a:solidFill>
              </a:rPr>
              <a:t>2,400</a:t>
            </a:r>
            <a:r>
              <a:rPr kumimoji="1" lang="ja-JP" altLang="en-US" dirty="0">
                <a:solidFill>
                  <a:schemeClr val="tx1"/>
                </a:solidFill>
              </a:rPr>
              <a:t>円、ロイン</a:t>
            </a:r>
            <a:r>
              <a:rPr lang="en-US" altLang="ja-JP" dirty="0"/>
              <a:t>6,700</a:t>
            </a:r>
            <a:r>
              <a:rPr kumimoji="1" lang="ja-JP" altLang="en-US" dirty="0">
                <a:solidFill>
                  <a:schemeClr val="tx1"/>
                </a:solidFill>
              </a:rPr>
              <a:t>円、ヒレ</a:t>
            </a:r>
            <a:r>
              <a:rPr kumimoji="1" lang="en-US" altLang="ja-JP" dirty="0">
                <a:solidFill>
                  <a:schemeClr val="tx1"/>
                </a:solidFill>
              </a:rPr>
              <a:t>8,900</a:t>
            </a:r>
            <a:r>
              <a:rPr kumimoji="1" lang="ja-JP" altLang="en-US" dirty="0">
                <a:solidFill>
                  <a:schemeClr val="tx1"/>
                </a:solidFill>
              </a:rPr>
              <a:t>円、トモバラ２</a:t>
            </a:r>
            <a:r>
              <a:rPr kumimoji="1" lang="en-US" altLang="ja-JP" dirty="0">
                <a:solidFill>
                  <a:schemeClr val="tx1"/>
                </a:solidFill>
              </a:rPr>
              <a:t>,400</a:t>
            </a:r>
            <a:r>
              <a:rPr kumimoji="1" lang="ja-JP" altLang="en-US" dirty="0">
                <a:solidFill>
                  <a:schemeClr val="tx1"/>
                </a:solidFill>
              </a:rPr>
              <a:t>円、ウチモモ４</a:t>
            </a:r>
            <a:r>
              <a:rPr kumimoji="1" lang="en-US" altLang="ja-JP" dirty="0">
                <a:solidFill>
                  <a:schemeClr val="tx1"/>
                </a:solidFill>
              </a:rPr>
              <a:t>,200</a:t>
            </a:r>
            <a:r>
              <a:rPr kumimoji="1" lang="ja-JP" altLang="en-US" dirty="0">
                <a:solidFill>
                  <a:schemeClr val="tx1"/>
                </a:solidFill>
              </a:rPr>
              <a:t>円程度</a:t>
            </a:r>
            <a:endParaRPr kumimoji="1" lang="en-US" altLang="ja-JP" dirty="0">
              <a:solidFill>
                <a:schemeClr val="tx1"/>
              </a:solidFill>
            </a:endParaRPr>
          </a:p>
          <a:p>
            <a:r>
              <a:rPr kumimoji="1" lang="ja-JP" altLang="en-US" dirty="0">
                <a:solidFill>
                  <a:schemeClr val="tx1"/>
                </a:solidFill>
              </a:rPr>
              <a:t>重量中央値とは、・・・・・</a:t>
            </a:r>
            <a:endParaRPr kumimoji="1" lang="en-US" altLang="ja-JP" dirty="0">
              <a:solidFill>
                <a:schemeClr val="tx1"/>
              </a:solidFill>
            </a:endParaRPr>
          </a:p>
          <a:p>
            <a:r>
              <a:rPr lang="ja-JP" altLang="en-US" dirty="0"/>
              <a:t>コロナは</a:t>
            </a:r>
            <a:r>
              <a:rPr lang="en-US" altLang="ja-JP" dirty="0"/>
              <a:t>2020</a:t>
            </a:r>
            <a:r>
              <a:rPr lang="ja-JP" altLang="en-US" dirty="0"/>
              <a:t>年１月発生。</a:t>
            </a:r>
            <a:r>
              <a:rPr lang="en-US" altLang="ja-JP" dirty="0"/>
              <a:t>4</a:t>
            </a:r>
            <a:r>
              <a:rPr lang="ja-JP" altLang="en-US" dirty="0"/>
              <a:t>月緊急事態宣言、まん延防止措置終了</a:t>
            </a:r>
            <a:r>
              <a:rPr lang="en-US" altLang="ja-JP" dirty="0"/>
              <a:t>2022</a:t>
            </a:r>
            <a:r>
              <a:rPr lang="ja-JP" altLang="en-US" dirty="0"/>
              <a:t>年３月、</a:t>
            </a:r>
            <a:r>
              <a:rPr kumimoji="1" lang="ja-JP" altLang="en-US" dirty="0">
                <a:solidFill>
                  <a:schemeClr val="tx1"/>
                </a:solidFill>
              </a:rPr>
              <a:t>５類に移行</a:t>
            </a:r>
            <a:r>
              <a:rPr kumimoji="1" lang="en-US" altLang="ja-JP" dirty="0">
                <a:solidFill>
                  <a:schemeClr val="tx1"/>
                </a:solidFill>
              </a:rPr>
              <a:t>2023</a:t>
            </a:r>
            <a:r>
              <a:rPr kumimoji="1" lang="ja-JP" altLang="en-US" dirty="0">
                <a:solidFill>
                  <a:schemeClr val="tx1"/>
                </a:solidFill>
              </a:rPr>
              <a:t>年５月</a:t>
            </a:r>
            <a:endParaRPr kumimoji="1" lang="en-US" altLang="ja-JP" dirty="0">
              <a:solidFill>
                <a:schemeClr val="tx1"/>
              </a:solidFill>
            </a:endParaRPr>
          </a:p>
          <a:p>
            <a:r>
              <a:rPr lang="ja-JP" altLang="en-US" dirty="0"/>
              <a:t>穀物相場の上昇</a:t>
            </a:r>
            <a:r>
              <a:rPr lang="en-US" altLang="ja-JP" dirty="0"/>
              <a:t>2021</a:t>
            </a:r>
            <a:r>
              <a:rPr lang="ja-JP" altLang="en-US" dirty="0"/>
              <a:t>年～、ウクライナ侵攻</a:t>
            </a:r>
            <a:r>
              <a:rPr lang="en-US" altLang="ja-JP" dirty="0"/>
              <a:t>2022</a:t>
            </a:r>
            <a:r>
              <a:rPr lang="ja-JP" altLang="en-US" dirty="0"/>
              <a:t>年</a:t>
            </a:r>
            <a:r>
              <a:rPr lang="en-US" altLang="ja-JP" dirty="0"/>
              <a:t>2</a:t>
            </a:r>
            <a:r>
              <a:rPr lang="ja-JP" altLang="en-US" dirty="0"/>
              <a:t>月、円安</a:t>
            </a:r>
            <a:r>
              <a:rPr lang="en-US" altLang="ja-JP" dirty="0"/>
              <a:t>2022</a:t>
            </a:r>
            <a:r>
              <a:rPr lang="ja-JP" altLang="en-US" dirty="0"/>
              <a:t>年</a:t>
            </a:r>
            <a:r>
              <a:rPr lang="en-US" altLang="ja-JP" dirty="0"/>
              <a:t>3</a:t>
            </a:r>
            <a:r>
              <a:rPr lang="ja-JP" altLang="en-US" dirty="0"/>
              <a:t>月</a:t>
            </a:r>
            <a:endParaRPr lang="en-US" altLang="ja-JP" dirty="0"/>
          </a:p>
          <a:p>
            <a:r>
              <a:rPr kumimoji="1" lang="ja-JP" altLang="en-US" dirty="0">
                <a:solidFill>
                  <a:schemeClr val="tx1"/>
                </a:solidFill>
              </a:rPr>
              <a:t>コロナの影響で、飲食店が閉まりヒレやロインの価格が大きく低下。</a:t>
            </a:r>
            <a:endParaRPr kumimoji="1" lang="en-US" altLang="ja-JP" dirty="0">
              <a:solidFill>
                <a:schemeClr val="tx1"/>
              </a:solidFill>
            </a:endParaRPr>
          </a:p>
          <a:p>
            <a:r>
              <a:rPr kumimoji="1" lang="ja-JP" altLang="en-US" dirty="0">
                <a:solidFill>
                  <a:schemeClr val="tx1"/>
                </a:solidFill>
              </a:rPr>
              <a:t>資料コメント</a:t>
            </a:r>
          </a:p>
          <a:p>
            <a:r>
              <a:rPr lang="ja-JP" altLang="en-US" dirty="0"/>
              <a:t>卸価格の今年の年明け後～４月までは、</a:t>
            </a:r>
            <a:r>
              <a:rPr lang="en-US" altLang="ja-JP" dirty="0"/>
              <a:t>100</a:t>
            </a:r>
            <a:r>
              <a:rPr lang="ja-JP" altLang="en-US" dirty="0"/>
              <a:t>弱で推移。</a:t>
            </a:r>
            <a:endParaRPr lang="en-US" altLang="ja-JP" dirty="0"/>
          </a:p>
          <a:p>
            <a:r>
              <a:rPr lang="ja-JP" altLang="en-US" dirty="0"/>
              <a:t>ロインは年明け後、</a:t>
            </a:r>
            <a:r>
              <a:rPr lang="en-US" altLang="ja-JP" dirty="0"/>
              <a:t>90</a:t>
            </a:r>
            <a:r>
              <a:rPr lang="ja-JP" altLang="en-US" dirty="0"/>
              <a:t>前後で推移。</a:t>
            </a:r>
            <a:endParaRPr lang="en-US" altLang="ja-JP" dirty="0"/>
          </a:p>
          <a:p>
            <a:r>
              <a:rPr lang="ja-JP" altLang="en-US" dirty="0"/>
              <a:t>ヒレは全体（フルセット）の３％と希少。年明け後もほぼ変わらず。</a:t>
            </a:r>
            <a:endParaRPr lang="en-US" altLang="ja-JP" dirty="0"/>
          </a:p>
          <a:p>
            <a:r>
              <a:rPr kumimoji="1" lang="ja-JP" altLang="en-US" dirty="0">
                <a:solidFill>
                  <a:schemeClr val="tx1"/>
                </a:solidFill>
              </a:rPr>
              <a:t>トモバラは、焼材として家庭内外で根強い需要。需要も一巡し荷余り感。年明け後は</a:t>
            </a:r>
            <a:r>
              <a:rPr kumimoji="1" lang="en-US" altLang="ja-JP" dirty="0">
                <a:solidFill>
                  <a:schemeClr val="tx1"/>
                </a:solidFill>
              </a:rPr>
              <a:t>90</a:t>
            </a:r>
            <a:r>
              <a:rPr kumimoji="1" lang="ja-JP" altLang="en-US" dirty="0">
                <a:solidFill>
                  <a:schemeClr val="tx1"/>
                </a:solidFill>
              </a:rPr>
              <a:t>前後で推移。</a:t>
            </a:r>
            <a:endParaRPr kumimoji="1" lang="en-US" altLang="ja-JP" dirty="0">
              <a:solidFill>
                <a:schemeClr val="tx1"/>
              </a:solidFill>
            </a:endParaRPr>
          </a:p>
          <a:p>
            <a:r>
              <a:rPr lang="ja-JP" altLang="en-US" dirty="0"/>
              <a:t>ウチモモは、赤身を特徴とし比較的安価で、安定的に推移。年明け後は</a:t>
            </a:r>
            <a:r>
              <a:rPr lang="en-US" altLang="ja-JP" dirty="0"/>
              <a:t>100</a:t>
            </a:r>
            <a:r>
              <a:rPr lang="ja-JP" altLang="en-US" dirty="0"/>
              <a:t>程度で推移。</a:t>
            </a:r>
            <a:endParaRPr kumimoji="1" lang="ja-JP" altLang="en-US" dirty="0">
              <a:solidFill>
                <a:schemeClr val="tx1"/>
              </a:solidFill>
            </a:endParaRPr>
          </a:p>
          <a:p>
            <a:endParaRPr kumimoji="1" lang="en-US" altLang="ja-JP" dirty="0">
              <a:solidFill>
                <a:schemeClr val="tx1"/>
              </a:solidFill>
            </a:endParaRPr>
          </a:p>
        </p:txBody>
      </p:sp>
      <p:sp>
        <p:nvSpPr>
          <p:cNvPr id="4" name="スライド番号プレースホルダー 3"/>
          <p:cNvSpPr>
            <a:spLocks noGrp="1"/>
          </p:cNvSpPr>
          <p:nvPr>
            <p:ph type="sldNum" sz="quarter" idx="5"/>
          </p:nvPr>
        </p:nvSpPr>
        <p:spPr/>
        <p:txBody>
          <a:bodyPr/>
          <a:lstStyle/>
          <a:p>
            <a:fld id="{FF1ECE91-8C46-4B95-8538-82715972AA4C}" type="slidenum">
              <a:rPr kumimoji="1" lang="ja-JP" altLang="en-US" smtClean="0"/>
              <a:t>2</a:t>
            </a:fld>
            <a:endParaRPr kumimoji="1" lang="ja-JP" altLang="en-US"/>
          </a:p>
        </p:txBody>
      </p:sp>
    </p:spTree>
    <p:extLst>
      <p:ext uri="{BB962C8B-B14F-4D97-AF65-F5344CB8AC3E}">
        <p14:creationId xmlns:p14="http://schemas.microsoft.com/office/powerpoint/2010/main" val="40142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F2C96-824A-A3AA-2000-92A2DBB6C89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28A61FF-D2DE-8853-5613-B36935D5CF2E}"/>
              </a:ext>
            </a:extLst>
          </p:cNvPr>
          <p:cNvSpPr>
            <a:spLocks noGrp="1" noRot="1" noChangeAspect="1"/>
          </p:cNvSpPr>
          <p:nvPr>
            <p:ph type="sldImg"/>
          </p:nvPr>
        </p:nvSpPr>
        <p:spPr>
          <a:xfrm>
            <a:off x="1168400" y="1243013"/>
            <a:ext cx="4470400" cy="3354387"/>
          </a:xfrm>
        </p:spPr>
      </p:sp>
      <p:sp>
        <p:nvSpPr>
          <p:cNvPr id="3" name="ノート プレースホルダー 2">
            <a:extLst>
              <a:ext uri="{FF2B5EF4-FFF2-40B4-BE49-F238E27FC236}">
                <a16:creationId xmlns:a16="http://schemas.microsoft.com/office/drawing/2014/main" id="{974BD3AF-6445-5668-E004-B246E121DDF4}"/>
              </a:ext>
            </a:extLst>
          </p:cNvPr>
          <p:cNvSpPr>
            <a:spLocks noGrp="1"/>
          </p:cNvSpPr>
          <p:nvPr>
            <p:ph type="body" idx="1"/>
          </p:nvPr>
        </p:nvSpPr>
        <p:spPr/>
        <p:txBody>
          <a:bodyPr/>
          <a:lstStyle/>
          <a:p>
            <a:r>
              <a:rPr kumimoji="1" lang="ja-JP" altLang="en-US" dirty="0">
                <a:solidFill>
                  <a:schemeClr val="tx1"/>
                </a:solidFill>
              </a:rPr>
              <a:t>基準年価格：枝肉</a:t>
            </a:r>
            <a:r>
              <a:rPr kumimoji="1" lang="en-US" altLang="ja-JP" dirty="0">
                <a:solidFill>
                  <a:schemeClr val="tx1"/>
                </a:solidFill>
              </a:rPr>
              <a:t>1,500</a:t>
            </a:r>
            <a:r>
              <a:rPr kumimoji="1" lang="ja-JP" altLang="en-US" dirty="0">
                <a:solidFill>
                  <a:schemeClr val="tx1"/>
                </a:solidFill>
              </a:rPr>
              <a:t>円、ロイン</a:t>
            </a:r>
            <a:r>
              <a:rPr kumimoji="1" lang="en-US" altLang="ja-JP" dirty="0">
                <a:solidFill>
                  <a:schemeClr val="tx1"/>
                </a:solidFill>
              </a:rPr>
              <a:t>4,300</a:t>
            </a:r>
            <a:r>
              <a:rPr kumimoji="1" lang="ja-JP" altLang="en-US" dirty="0">
                <a:solidFill>
                  <a:schemeClr val="tx1"/>
                </a:solidFill>
              </a:rPr>
              <a:t>円、ヒレ</a:t>
            </a:r>
            <a:r>
              <a:rPr kumimoji="1" lang="en-US" altLang="ja-JP" dirty="0">
                <a:solidFill>
                  <a:schemeClr val="tx1"/>
                </a:solidFill>
              </a:rPr>
              <a:t>5,900</a:t>
            </a:r>
            <a:r>
              <a:rPr kumimoji="1" lang="ja-JP" altLang="en-US" dirty="0">
                <a:solidFill>
                  <a:schemeClr val="tx1"/>
                </a:solidFill>
              </a:rPr>
              <a:t>円、トモバラ２</a:t>
            </a:r>
            <a:r>
              <a:rPr kumimoji="1" lang="en-US" altLang="ja-JP" dirty="0">
                <a:solidFill>
                  <a:schemeClr val="tx1"/>
                </a:solidFill>
              </a:rPr>
              <a:t>,100</a:t>
            </a:r>
            <a:r>
              <a:rPr kumimoji="1" lang="ja-JP" altLang="en-US" dirty="0">
                <a:solidFill>
                  <a:schemeClr val="tx1"/>
                </a:solidFill>
              </a:rPr>
              <a:t>円、ウチモモ２</a:t>
            </a:r>
            <a:r>
              <a:rPr kumimoji="1" lang="en-US" altLang="ja-JP" dirty="0">
                <a:solidFill>
                  <a:schemeClr val="tx1"/>
                </a:solidFill>
              </a:rPr>
              <a:t>,400</a:t>
            </a:r>
            <a:r>
              <a:rPr kumimoji="1" lang="ja-JP" altLang="en-US" dirty="0">
                <a:solidFill>
                  <a:schemeClr val="tx1"/>
                </a:solidFill>
              </a:rPr>
              <a:t>円程度</a:t>
            </a:r>
            <a:endParaRPr kumimoji="1" lang="en-US" altLang="ja-JP" dirty="0">
              <a:solidFill>
                <a:schemeClr val="tx1"/>
              </a:solidFill>
            </a:endParaRPr>
          </a:p>
          <a:p>
            <a:r>
              <a:rPr kumimoji="1" lang="ja-JP" altLang="en-US" dirty="0">
                <a:solidFill>
                  <a:schemeClr val="tx1"/>
                </a:solidFill>
              </a:rPr>
              <a:t>資料コメント</a:t>
            </a:r>
            <a:endParaRPr kumimoji="1" lang="en-US" altLang="ja-JP" dirty="0">
              <a:solidFill>
                <a:schemeClr val="tx1"/>
              </a:solidFill>
            </a:endParaRPr>
          </a:p>
          <a:p>
            <a:r>
              <a:rPr kumimoji="1" lang="ja-JP" altLang="en-US" dirty="0">
                <a:solidFill>
                  <a:schemeClr val="tx1"/>
                </a:solidFill>
              </a:rPr>
              <a:t>卸年明け</a:t>
            </a:r>
            <a:r>
              <a:rPr kumimoji="1" lang="en-US" altLang="ja-JP" dirty="0">
                <a:solidFill>
                  <a:schemeClr val="tx1"/>
                </a:solidFill>
              </a:rPr>
              <a:t>100</a:t>
            </a:r>
            <a:r>
              <a:rPr kumimoji="1" lang="ja-JP" altLang="en-US" dirty="0">
                <a:solidFill>
                  <a:schemeClr val="tx1"/>
                </a:solidFill>
              </a:rPr>
              <a:t>前後で推移し４月は</a:t>
            </a:r>
            <a:r>
              <a:rPr kumimoji="1" lang="en-US" altLang="ja-JP" dirty="0">
                <a:solidFill>
                  <a:schemeClr val="tx1"/>
                </a:solidFill>
              </a:rPr>
              <a:t>105.8</a:t>
            </a:r>
            <a:r>
              <a:rPr kumimoji="1" lang="ja-JP" altLang="en-US" dirty="0">
                <a:solidFill>
                  <a:schemeClr val="tx1"/>
                </a:solidFill>
              </a:rPr>
              <a:t>。</a:t>
            </a:r>
            <a:endParaRPr kumimoji="1" lang="en-US" altLang="ja-JP" dirty="0">
              <a:solidFill>
                <a:schemeClr val="tx1"/>
              </a:solidFill>
            </a:endParaRPr>
          </a:p>
          <a:p>
            <a:r>
              <a:rPr kumimoji="1" lang="ja-JP" altLang="en-US" dirty="0">
                <a:solidFill>
                  <a:schemeClr val="tx1"/>
                </a:solidFill>
              </a:rPr>
              <a:t>ロイン年明け１、２月</a:t>
            </a:r>
            <a:r>
              <a:rPr kumimoji="1" lang="en-US" altLang="ja-JP" dirty="0">
                <a:solidFill>
                  <a:schemeClr val="tx1"/>
                </a:solidFill>
              </a:rPr>
              <a:t>100</a:t>
            </a:r>
            <a:r>
              <a:rPr kumimoji="1" lang="ja-JP" altLang="en-US" dirty="0">
                <a:solidFill>
                  <a:schemeClr val="tx1"/>
                </a:solidFill>
              </a:rPr>
              <a:t>程度、３，４は</a:t>
            </a:r>
            <a:r>
              <a:rPr kumimoji="1" lang="en-US" altLang="ja-JP" dirty="0">
                <a:solidFill>
                  <a:schemeClr val="tx1"/>
                </a:solidFill>
              </a:rPr>
              <a:t>107</a:t>
            </a:r>
            <a:r>
              <a:rPr kumimoji="1" lang="ja-JP" altLang="en-US" dirty="0">
                <a:solidFill>
                  <a:schemeClr val="tx1"/>
                </a:solidFill>
              </a:rPr>
              <a:t>。</a:t>
            </a:r>
            <a:endParaRPr kumimoji="1" lang="en-US" altLang="ja-JP" dirty="0">
              <a:solidFill>
                <a:schemeClr val="tx1"/>
              </a:solidFill>
            </a:endParaRPr>
          </a:p>
          <a:p>
            <a:r>
              <a:rPr kumimoji="1" lang="ja-JP" altLang="en-US" dirty="0">
                <a:solidFill>
                  <a:schemeClr val="tx1"/>
                </a:solidFill>
              </a:rPr>
              <a:t>ヒレは、和牛と同様に外食需要の回復に伴って価格指数は上昇傾向となり、</a:t>
            </a:r>
            <a:r>
              <a:rPr kumimoji="1" lang="en-US" altLang="ja-JP" dirty="0">
                <a:solidFill>
                  <a:schemeClr val="tx1"/>
                </a:solidFill>
              </a:rPr>
              <a:t>2023</a:t>
            </a:r>
            <a:r>
              <a:rPr kumimoji="1" lang="ja-JP" altLang="en-US" dirty="0">
                <a:solidFill>
                  <a:schemeClr val="tx1"/>
                </a:solidFill>
              </a:rPr>
              <a:t>年から</a:t>
            </a:r>
            <a:r>
              <a:rPr kumimoji="1" lang="en-US" altLang="ja-JP" dirty="0">
                <a:solidFill>
                  <a:schemeClr val="tx1"/>
                </a:solidFill>
              </a:rPr>
              <a:t>100</a:t>
            </a:r>
            <a:r>
              <a:rPr kumimoji="1" lang="ja-JP" altLang="en-US" dirty="0">
                <a:solidFill>
                  <a:schemeClr val="tx1"/>
                </a:solidFill>
              </a:rPr>
              <a:t>を大きく超えて推移。ヒレの年明けもほぼ同じ。</a:t>
            </a:r>
            <a:endParaRPr kumimoji="1" lang="en-US" altLang="ja-JP" dirty="0">
              <a:solidFill>
                <a:schemeClr val="tx1"/>
              </a:solidFill>
            </a:endParaRPr>
          </a:p>
          <a:p>
            <a:r>
              <a:rPr kumimoji="1" lang="ja-JP" altLang="en-US" dirty="0">
                <a:solidFill>
                  <a:schemeClr val="tx1"/>
                </a:solidFill>
              </a:rPr>
              <a:t>トモバラ年明け１、２月に下がったが、３、４月は年末並の高水準。</a:t>
            </a:r>
            <a:endParaRPr kumimoji="1" lang="en-US" altLang="ja-JP" dirty="0">
              <a:solidFill>
                <a:schemeClr val="tx1"/>
              </a:solidFill>
            </a:endParaRPr>
          </a:p>
          <a:p>
            <a:r>
              <a:rPr kumimoji="1" lang="ja-JP" altLang="en-US" dirty="0">
                <a:solidFill>
                  <a:schemeClr val="tx1"/>
                </a:solidFill>
              </a:rPr>
              <a:t>ウチモモは、安定した需要に支えられて価格指数も安定して推移してきましたが、</a:t>
            </a:r>
            <a:r>
              <a:rPr kumimoji="1" lang="en-US" altLang="ja-JP" dirty="0">
                <a:solidFill>
                  <a:schemeClr val="tx1"/>
                </a:solidFill>
              </a:rPr>
              <a:t>2024</a:t>
            </a:r>
            <a:r>
              <a:rPr kumimoji="1" lang="ja-JP" altLang="en-US" dirty="0">
                <a:solidFill>
                  <a:schemeClr val="tx1"/>
                </a:solidFill>
              </a:rPr>
              <a:t>年半ばからは、やや高い水準で推移。年明け</a:t>
            </a:r>
            <a:r>
              <a:rPr kumimoji="1" lang="en-US" altLang="ja-JP" dirty="0">
                <a:solidFill>
                  <a:schemeClr val="tx1"/>
                </a:solidFill>
              </a:rPr>
              <a:t>104</a:t>
            </a:r>
            <a:r>
              <a:rPr kumimoji="1" lang="ja-JP" altLang="en-US" dirty="0">
                <a:solidFill>
                  <a:schemeClr val="tx1"/>
                </a:solidFill>
              </a:rPr>
              <a:t>～</a:t>
            </a:r>
            <a:r>
              <a:rPr kumimoji="1" lang="en-US" altLang="ja-JP" dirty="0">
                <a:solidFill>
                  <a:schemeClr val="tx1"/>
                </a:solidFill>
              </a:rPr>
              <a:t>107</a:t>
            </a:r>
            <a:r>
              <a:rPr kumimoji="1" lang="ja-JP" altLang="en-US" dirty="0">
                <a:solidFill>
                  <a:schemeClr val="tx1"/>
                </a:solidFill>
              </a:rPr>
              <a:t>と少し下がった。</a:t>
            </a:r>
          </a:p>
          <a:p>
            <a:endParaRPr kumimoji="1" lang="ja-JP" altLang="en-US" dirty="0">
              <a:solidFill>
                <a:schemeClr val="tx1"/>
              </a:solidFill>
            </a:endParaRPr>
          </a:p>
        </p:txBody>
      </p:sp>
      <p:sp>
        <p:nvSpPr>
          <p:cNvPr id="4" name="スライド番号プレースホルダー 3">
            <a:extLst>
              <a:ext uri="{FF2B5EF4-FFF2-40B4-BE49-F238E27FC236}">
                <a16:creationId xmlns:a16="http://schemas.microsoft.com/office/drawing/2014/main" id="{D4498E1A-CDFF-6FCE-BDC1-787455195A75}"/>
              </a:ext>
            </a:extLst>
          </p:cNvPr>
          <p:cNvSpPr>
            <a:spLocks noGrp="1"/>
          </p:cNvSpPr>
          <p:nvPr>
            <p:ph type="sldNum" sz="quarter" idx="5"/>
          </p:nvPr>
        </p:nvSpPr>
        <p:spPr/>
        <p:txBody>
          <a:bodyPr/>
          <a:lstStyle/>
          <a:p>
            <a:fld id="{FF1ECE91-8C46-4B95-8538-82715972AA4C}" type="slidenum">
              <a:rPr kumimoji="1" lang="ja-JP" altLang="en-US" smtClean="0"/>
              <a:t>3</a:t>
            </a:fld>
            <a:endParaRPr kumimoji="1" lang="ja-JP" altLang="en-US"/>
          </a:p>
        </p:txBody>
      </p:sp>
    </p:spTree>
    <p:extLst>
      <p:ext uri="{BB962C8B-B14F-4D97-AF65-F5344CB8AC3E}">
        <p14:creationId xmlns:p14="http://schemas.microsoft.com/office/powerpoint/2010/main" val="244103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CDD0B-F24A-A512-F23D-E7CF64D4BE7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AE0781B-D53F-D730-707D-86C2D9562948}"/>
              </a:ext>
            </a:extLst>
          </p:cNvPr>
          <p:cNvSpPr>
            <a:spLocks noGrp="1" noRot="1" noChangeAspect="1"/>
          </p:cNvSpPr>
          <p:nvPr>
            <p:ph type="sldImg"/>
          </p:nvPr>
        </p:nvSpPr>
        <p:spPr>
          <a:xfrm>
            <a:off x="1168400" y="1243013"/>
            <a:ext cx="4470400" cy="3354387"/>
          </a:xfrm>
        </p:spPr>
      </p:sp>
      <p:sp>
        <p:nvSpPr>
          <p:cNvPr id="3" name="ノート プレースホルダー 2">
            <a:extLst>
              <a:ext uri="{FF2B5EF4-FFF2-40B4-BE49-F238E27FC236}">
                <a16:creationId xmlns:a16="http://schemas.microsoft.com/office/drawing/2014/main" id="{966B4469-1364-3E01-D58C-0876BE13AD91}"/>
              </a:ext>
            </a:extLst>
          </p:cNvPr>
          <p:cNvSpPr>
            <a:spLocks noGrp="1"/>
          </p:cNvSpPr>
          <p:nvPr>
            <p:ph type="body" idx="1"/>
          </p:nvPr>
        </p:nvSpPr>
        <p:spPr/>
        <p:txBody>
          <a:bodyPr/>
          <a:lstStyle/>
          <a:p>
            <a:r>
              <a:rPr kumimoji="1" lang="ja-JP" altLang="en-US" dirty="0">
                <a:solidFill>
                  <a:schemeClr val="tx1"/>
                </a:solidFill>
              </a:rPr>
              <a:t>基準年価格：枝肉</a:t>
            </a:r>
            <a:r>
              <a:rPr kumimoji="1" lang="en-US" altLang="ja-JP" dirty="0">
                <a:solidFill>
                  <a:schemeClr val="tx1"/>
                </a:solidFill>
              </a:rPr>
              <a:t>1,000</a:t>
            </a:r>
            <a:r>
              <a:rPr kumimoji="1" lang="ja-JP" altLang="en-US" dirty="0">
                <a:solidFill>
                  <a:schemeClr val="tx1"/>
                </a:solidFill>
              </a:rPr>
              <a:t>円、ロイン</a:t>
            </a:r>
            <a:r>
              <a:rPr kumimoji="1" lang="en-US" altLang="ja-JP" dirty="0">
                <a:solidFill>
                  <a:schemeClr val="tx1"/>
                </a:solidFill>
              </a:rPr>
              <a:t>3,200</a:t>
            </a:r>
            <a:r>
              <a:rPr kumimoji="1" lang="ja-JP" altLang="en-US" dirty="0">
                <a:solidFill>
                  <a:schemeClr val="tx1"/>
                </a:solidFill>
              </a:rPr>
              <a:t>円、ヒレ</a:t>
            </a:r>
            <a:r>
              <a:rPr kumimoji="1" lang="en-US" altLang="ja-JP" dirty="0">
                <a:solidFill>
                  <a:schemeClr val="tx1"/>
                </a:solidFill>
              </a:rPr>
              <a:t>4,800</a:t>
            </a:r>
            <a:r>
              <a:rPr kumimoji="1" lang="ja-JP" altLang="en-US" dirty="0">
                <a:solidFill>
                  <a:schemeClr val="tx1"/>
                </a:solidFill>
              </a:rPr>
              <a:t>円、トモバラ２</a:t>
            </a:r>
            <a:r>
              <a:rPr kumimoji="1" lang="en-US" altLang="ja-JP" dirty="0">
                <a:solidFill>
                  <a:schemeClr val="tx1"/>
                </a:solidFill>
              </a:rPr>
              <a:t>,500</a:t>
            </a:r>
            <a:r>
              <a:rPr kumimoji="1" lang="ja-JP" altLang="en-US" dirty="0">
                <a:solidFill>
                  <a:schemeClr val="tx1"/>
                </a:solidFill>
              </a:rPr>
              <a:t>円、ウチモモ２</a:t>
            </a:r>
            <a:r>
              <a:rPr kumimoji="1" lang="en-US" altLang="ja-JP" dirty="0">
                <a:solidFill>
                  <a:schemeClr val="tx1"/>
                </a:solidFill>
              </a:rPr>
              <a:t>,000</a:t>
            </a:r>
            <a:r>
              <a:rPr kumimoji="1" lang="ja-JP" altLang="en-US" dirty="0">
                <a:solidFill>
                  <a:schemeClr val="tx1"/>
                </a:solidFill>
              </a:rPr>
              <a:t>円程度</a:t>
            </a:r>
            <a:endParaRPr kumimoji="1" lang="en-US" altLang="ja-JP" dirty="0">
              <a:solidFill>
                <a:schemeClr val="tx1"/>
              </a:solidFill>
            </a:endParaRPr>
          </a:p>
          <a:p>
            <a:r>
              <a:rPr kumimoji="1" lang="ja-JP" altLang="en-US" dirty="0">
                <a:solidFill>
                  <a:schemeClr val="tx1"/>
                </a:solidFill>
              </a:rPr>
              <a:t>資料コメント</a:t>
            </a:r>
          </a:p>
          <a:p>
            <a:r>
              <a:rPr kumimoji="1" lang="ja-JP" altLang="en-US" dirty="0">
                <a:solidFill>
                  <a:schemeClr val="tx1"/>
                </a:solidFill>
              </a:rPr>
              <a:t>乳去勢牛の出荷頭数が年々減少して手に入りにくい</a:t>
            </a:r>
          </a:p>
          <a:p>
            <a:r>
              <a:rPr kumimoji="1" lang="ja-JP" altLang="en-US" dirty="0">
                <a:solidFill>
                  <a:schemeClr val="tx1"/>
                </a:solidFill>
              </a:rPr>
              <a:t>性選別精液の人工授精の増加で雌の割合が増え、雄の割合が低下。</a:t>
            </a:r>
          </a:p>
          <a:p>
            <a:r>
              <a:rPr kumimoji="1" lang="ja-JP" altLang="en-US" dirty="0">
                <a:solidFill>
                  <a:schemeClr val="tx1"/>
                </a:solidFill>
              </a:rPr>
              <a:t>卸年明け、１月下がったが戻ってきている。</a:t>
            </a:r>
            <a:endParaRPr kumimoji="1" lang="en-US" altLang="ja-JP" dirty="0">
              <a:solidFill>
                <a:schemeClr val="tx1"/>
              </a:solidFill>
            </a:endParaRPr>
          </a:p>
          <a:p>
            <a:r>
              <a:rPr lang="ja-JP" altLang="en-US" dirty="0"/>
              <a:t>ロイン年明け同水準。</a:t>
            </a:r>
            <a:endParaRPr lang="en-US" altLang="ja-JP" dirty="0"/>
          </a:p>
          <a:p>
            <a:r>
              <a:rPr kumimoji="1" lang="ja-JP" altLang="en-US" dirty="0">
                <a:solidFill>
                  <a:schemeClr val="tx1"/>
                </a:solidFill>
              </a:rPr>
              <a:t>ヒレは、外食需要の回復に伴って</a:t>
            </a:r>
            <a:r>
              <a:rPr kumimoji="1" lang="en-US" altLang="ja-JP" dirty="0">
                <a:solidFill>
                  <a:schemeClr val="tx1"/>
                </a:solidFill>
              </a:rPr>
              <a:t>2021</a:t>
            </a:r>
            <a:r>
              <a:rPr kumimoji="1" lang="ja-JP" altLang="en-US" dirty="0">
                <a:solidFill>
                  <a:schemeClr val="tx1"/>
                </a:solidFill>
              </a:rPr>
              <a:t>年の年末から価格指数は上昇傾向となり、</a:t>
            </a:r>
            <a:r>
              <a:rPr kumimoji="1" lang="en-US" altLang="ja-JP" dirty="0">
                <a:solidFill>
                  <a:schemeClr val="tx1"/>
                </a:solidFill>
              </a:rPr>
              <a:t>2022</a:t>
            </a:r>
            <a:r>
              <a:rPr kumimoji="1" lang="ja-JP" altLang="en-US" dirty="0">
                <a:solidFill>
                  <a:schemeClr val="tx1"/>
                </a:solidFill>
              </a:rPr>
              <a:t>年７月以降は</a:t>
            </a:r>
            <a:r>
              <a:rPr kumimoji="1" lang="en-US" altLang="ja-JP" dirty="0">
                <a:solidFill>
                  <a:schemeClr val="tx1"/>
                </a:solidFill>
              </a:rPr>
              <a:t>100</a:t>
            </a:r>
            <a:r>
              <a:rPr kumimoji="1" lang="ja-JP" altLang="en-US" dirty="0">
                <a:solidFill>
                  <a:schemeClr val="tx1"/>
                </a:solidFill>
              </a:rPr>
              <a:t>を超えて高い水準で推移。年明けほぼ同水準。</a:t>
            </a:r>
            <a:endParaRPr kumimoji="1" lang="en-US" altLang="ja-JP" dirty="0">
              <a:solidFill>
                <a:schemeClr val="tx1"/>
              </a:solidFill>
            </a:endParaRPr>
          </a:p>
          <a:p>
            <a:r>
              <a:rPr kumimoji="1" lang="ja-JP" altLang="en-US" dirty="0">
                <a:solidFill>
                  <a:schemeClr val="tx1"/>
                </a:solidFill>
              </a:rPr>
              <a:t>トモバラは、</a:t>
            </a:r>
            <a:r>
              <a:rPr kumimoji="1" lang="en-US" altLang="ja-JP" dirty="0">
                <a:solidFill>
                  <a:schemeClr val="tx1"/>
                </a:solidFill>
              </a:rPr>
              <a:t>2021</a:t>
            </a:r>
            <a:r>
              <a:rPr kumimoji="1" lang="ja-JP" altLang="en-US" dirty="0">
                <a:solidFill>
                  <a:schemeClr val="tx1"/>
                </a:solidFill>
              </a:rPr>
              <a:t>年半ばから</a:t>
            </a:r>
            <a:r>
              <a:rPr kumimoji="1" lang="en-US" altLang="ja-JP" dirty="0">
                <a:solidFill>
                  <a:schemeClr val="tx1"/>
                </a:solidFill>
              </a:rPr>
              <a:t>2022</a:t>
            </a:r>
            <a:r>
              <a:rPr kumimoji="1" lang="ja-JP" altLang="en-US" dirty="0">
                <a:solidFill>
                  <a:schemeClr val="tx1"/>
                </a:solidFill>
              </a:rPr>
              <a:t>年半ばまで輸入トモバラの価格変動の影響もあって上下しながらも価格指数は高い水準となりましたが、その後やや水準を下げたものの、安定した需要に支えられ、価格指数は</a:t>
            </a:r>
            <a:r>
              <a:rPr kumimoji="1" lang="en-US" altLang="ja-JP" dirty="0">
                <a:solidFill>
                  <a:schemeClr val="tx1"/>
                </a:solidFill>
              </a:rPr>
              <a:t>100</a:t>
            </a:r>
            <a:r>
              <a:rPr kumimoji="1" lang="ja-JP" altLang="en-US" dirty="0">
                <a:solidFill>
                  <a:schemeClr val="tx1"/>
                </a:solidFill>
              </a:rPr>
              <a:t>前後の横ばい傾向で推移。年明けは少し下がったが、４月</a:t>
            </a:r>
            <a:r>
              <a:rPr kumimoji="1" lang="en-US" altLang="ja-JP" dirty="0">
                <a:solidFill>
                  <a:schemeClr val="tx1"/>
                </a:solidFill>
              </a:rPr>
              <a:t>105</a:t>
            </a:r>
            <a:r>
              <a:rPr kumimoji="1" lang="ja-JP" altLang="en-US" dirty="0">
                <a:solidFill>
                  <a:schemeClr val="tx1"/>
                </a:solidFill>
              </a:rPr>
              <a:t>まで上昇</a:t>
            </a:r>
            <a:endParaRPr kumimoji="1" lang="en-US" altLang="ja-JP" dirty="0">
              <a:solidFill>
                <a:schemeClr val="tx1"/>
              </a:solidFill>
            </a:endParaRPr>
          </a:p>
          <a:p>
            <a:r>
              <a:rPr lang="ja-JP" altLang="en-US" dirty="0"/>
              <a:t>ウチモモ年明けはほぼ同水準</a:t>
            </a:r>
            <a:endParaRPr kumimoji="1" lang="ja-JP" altLang="en-US" dirty="0">
              <a:solidFill>
                <a:schemeClr val="tx1"/>
              </a:solidFill>
            </a:endParaRPr>
          </a:p>
          <a:p>
            <a:endParaRPr kumimoji="1" lang="ja-JP" altLang="en-US" dirty="0">
              <a:solidFill>
                <a:schemeClr val="tx1"/>
              </a:solidFill>
            </a:endParaRPr>
          </a:p>
          <a:p>
            <a:endParaRPr kumimoji="1" lang="ja-JP" altLang="en-US" dirty="0">
              <a:solidFill>
                <a:schemeClr val="tx1"/>
              </a:solidFill>
            </a:endParaRPr>
          </a:p>
        </p:txBody>
      </p:sp>
      <p:sp>
        <p:nvSpPr>
          <p:cNvPr id="4" name="スライド番号プレースホルダー 3">
            <a:extLst>
              <a:ext uri="{FF2B5EF4-FFF2-40B4-BE49-F238E27FC236}">
                <a16:creationId xmlns:a16="http://schemas.microsoft.com/office/drawing/2014/main" id="{05B6C60C-EB06-B3DE-D8B1-456C4E32F13C}"/>
              </a:ext>
            </a:extLst>
          </p:cNvPr>
          <p:cNvSpPr>
            <a:spLocks noGrp="1"/>
          </p:cNvSpPr>
          <p:nvPr>
            <p:ph type="sldNum" sz="quarter" idx="5"/>
          </p:nvPr>
        </p:nvSpPr>
        <p:spPr/>
        <p:txBody>
          <a:bodyPr/>
          <a:lstStyle/>
          <a:p>
            <a:fld id="{FF1ECE91-8C46-4B95-8538-82715972AA4C}" type="slidenum">
              <a:rPr kumimoji="1" lang="ja-JP" altLang="en-US" smtClean="0"/>
              <a:t>4</a:t>
            </a:fld>
            <a:endParaRPr kumimoji="1" lang="ja-JP" altLang="en-US"/>
          </a:p>
        </p:txBody>
      </p:sp>
    </p:spTree>
    <p:extLst>
      <p:ext uri="{BB962C8B-B14F-4D97-AF65-F5344CB8AC3E}">
        <p14:creationId xmlns:p14="http://schemas.microsoft.com/office/powerpoint/2010/main" val="1636990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5C14D-0E8C-FB54-3A4B-761FE9E3289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9AB1CA8-2FA1-6E17-C2FA-961BE15F1999}"/>
              </a:ext>
            </a:extLst>
          </p:cNvPr>
          <p:cNvSpPr>
            <a:spLocks noGrp="1" noRot="1" noChangeAspect="1"/>
          </p:cNvSpPr>
          <p:nvPr>
            <p:ph type="sldImg"/>
          </p:nvPr>
        </p:nvSpPr>
        <p:spPr>
          <a:xfrm>
            <a:off x="1168400" y="1243013"/>
            <a:ext cx="4470400" cy="3354387"/>
          </a:xfrm>
        </p:spPr>
      </p:sp>
      <p:sp>
        <p:nvSpPr>
          <p:cNvPr id="3" name="ノート プレースホルダー 2">
            <a:extLst>
              <a:ext uri="{FF2B5EF4-FFF2-40B4-BE49-F238E27FC236}">
                <a16:creationId xmlns:a16="http://schemas.microsoft.com/office/drawing/2014/main" id="{23D3A7B0-81D7-FCE6-9781-16796D7088F3}"/>
              </a:ext>
            </a:extLst>
          </p:cNvPr>
          <p:cNvSpPr>
            <a:spLocks noGrp="1"/>
          </p:cNvSpPr>
          <p:nvPr>
            <p:ph type="body" idx="1"/>
          </p:nvPr>
        </p:nvSpPr>
        <p:spPr/>
        <p:txBody>
          <a:bodyPr/>
          <a:lstStyle/>
          <a:p>
            <a:r>
              <a:rPr kumimoji="1" lang="ja-JP" altLang="en-US" dirty="0">
                <a:solidFill>
                  <a:schemeClr val="tx1"/>
                </a:solidFill>
              </a:rPr>
              <a:t>部分肉は、枝肉の格付が「極上」及び「上」の枝肉から生産された部分肉。</a:t>
            </a:r>
            <a:endParaRPr kumimoji="1" lang="en-US" altLang="ja-JP" dirty="0">
              <a:solidFill>
                <a:schemeClr val="tx1"/>
              </a:solidFill>
            </a:endParaRPr>
          </a:p>
          <a:p>
            <a:r>
              <a:rPr kumimoji="1" lang="ja-JP" altLang="en-US" dirty="0">
                <a:solidFill>
                  <a:schemeClr val="tx1"/>
                </a:solidFill>
              </a:rPr>
              <a:t>枝肉卸売価格は東京食肉市場の「上」の価格。</a:t>
            </a:r>
            <a:endParaRPr kumimoji="1" lang="en-US" altLang="ja-JP" dirty="0">
              <a:solidFill>
                <a:schemeClr val="tx1"/>
              </a:solidFill>
            </a:endParaRPr>
          </a:p>
          <a:p>
            <a:r>
              <a:rPr kumimoji="1" lang="ja-JP" altLang="en-US" dirty="0">
                <a:solidFill>
                  <a:schemeClr val="tx1"/>
                </a:solidFill>
              </a:rPr>
              <a:t>国産豚肉の場合は、コロナ時は巣ごもり需要により需要が増加。</a:t>
            </a:r>
            <a:endParaRPr kumimoji="1" lang="en-US" altLang="ja-JP" dirty="0">
              <a:solidFill>
                <a:schemeClr val="tx1"/>
              </a:solidFill>
            </a:endParaRPr>
          </a:p>
          <a:p>
            <a:r>
              <a:rPr kumimoji="1" lang="ja-JP" altLang="en-US" dirty="0">
                <a:solidFill>
                  <a:schemeClr val="tx1"/>
                </a:solidFill>
              </a:rPr>
              <a:t>夏場は出荷頭数が減り高値となるという季節変動を繰り返しながら上昇。</a:t>
            </a:r>
            <a:endParaRPr kumimoji="1" lang="en-US" altLang="ja-JP" dirty="0">
              <a:solidFill>
                <a:schemeClr val="tx1"/>
              </a:solidFill>
            </a:endParaRPr>
          </a:p>
          <a:p>
            <a:endParaRPr lang="en-US" altLang="ja-JP" dirty="0"/>
          </a:p>
          <a:p>
            <a:r>
              <a:rPr kumimoji="1" lang="ja-JP" altLang="en-US" dirty="0">
                <a:solidFill>
                  <a:schemeClr val="tx1"/>
                </a:solidFill>
              </a:rPr>
              <a:t>基準年価格：枝肉</a:t>
            </a:r>
            <a:r>
              <a:rPr kumimoji="1" lang="en-US" altLang="ja-JP" dirty="0">
                <a:solidFill>
                  <a:schemeClr val="tx1"/>
                </a:solidFill>
              </a:rPr>
              <a:t>580</a:t>
            </a:r>
            <a:r>
              <a:rPr kumimoji="1" lang="ja-JP" altLang="en-US" dirty="0">
                <a:solidFill>
                  <a:schemeClr val="tx1"/>
                </a:solidFill>
              </a:rPr>
              <a:t>円、ロース</a:t>
            </a:r>
            <a:r>
              <a:rPr kumimoji="1" lang="en-US" altLang="ja-JP" dirty="0">
                <a:solidFill>
                  <a:schemeClr val="tx1"/>
                </a:solidFill>
              </a:rPr>
              <a:t>1,080</a:t>
            </a:r>
            <a:r>
              <a:rPr kumimoji="1" lang="ja-JP" altLang="en-US" dirty="0">
                <a:solidFill>
                  <a:schemeClr val="tx1"/>
                </a:solidFill>
              </a:rPr>
              <a:t>円、ヒレ</a:t>
            </a:r>
            <a:r>
              <a:rPr kumimoji="1" lang="en-US" altLang="ja-JP" dirty="0">
                <a:solidFill>
                  <a:schemeClr val="tx1"/>
                </a:solidFill>
              </a:rPr>
              <a:t>1,080</a:t>
            </a:r>
            <a:r>
              <a:rPr kumimoji="1" lang="ja-JP" altLang="en-US" dirty="0">
                <a:solidFill>
                  <a:schemeClr val="tx1"/>
                </a:solidFill>
              </a:rPr>
              <a:t>円、バラ</a:t>
            </a:r>
            <a:r>
              <a:rPr kumimoji="1" lang="en-US" altLang="ja-JP" dirty="0">
                <a:solidFill>
                  <a:schemeClr val="tx1"/>
                </a:solidFill>
              </a:rPr>
              <a:t>1,170</a:t>
            </a:r>
            <a:r>
              <a:rPr kumimoji="1" lang="ja-JP" altLang="en-US" dirty="0">
                <a:solidFill>
                  <a:schemeClr val="tx1"/>
                </a:solidFill>
              </a:rPr>
              <a:t>円、モモ</a:t>
            </a:r>
            <a:r>
              <a:rPr kumimoji="1" lang="en-US" altLang="ja-JP" dirty="0">
                <a:solidFill>
                  <a:schemeClr val="tx1"/>
                </a:solidFill>
              </a:rPr>
              <a:t>690</a:t>
            </a:r>
            <a:r>
              <a:rPr kumimoji="1" lang="ja-JP" altLang="en-US" dirty="0">
                <a:solidFill>
                  <a:schemeClr val="tx1"/>
                </a:solidFill>
              </a:rPr>
              <a:t>円程度</a:t>
            </a:r>
            <a:endParaRPr kumimoji="1" lang="en-US" altLang="ja-JP" dirty="0">
              <a:solidFill>
                <a:schemeClr val="tx1"/>
              </a:solidFill>
            </a:endParaRPr>
          </a:p>
          <a:p>
            <a:r>
              <a:rPr kumimoji="1" lang="ja-JP" altLang="en-US" dirty="0">
                <a:solidFill>
                  <a:schemeClr val="tx1"/>
                </a:solidFill>
              </a:rPr>
              <a:t>資料コメント</a:t>
            </a:r>
          </a:p>
          <a:p>
            <a:r>
              <a:rPr kumimoji="1" lang="ja-JP" altLang="en-US" dirty="0">
                <a:solidFill>
                  <a:schemeClr val="tx1"/>
                </a:solidFill>
              </a:rPr>
              <a:t>年明けは、全体的に１月に少し下がってその後戻している感じ。</a:t>
            </a:r>
            <a:endParaRPr kumimoji="1" lang="en-US" altLang="ja-JP" dirty="0">
              <a:solidFill>
                <a:schemeClr val="tx1"/>
              </a:solidFill>
            </a:endParaRPr>
          </a:p>
          <a:p>
            <a:r>
              <a:rPr kumimoji="1" lang="ja-JP" altLang="en-US" dirty="0">
                <a:solidFill>
                  <a:schemeClr val="tx1"/>
                </a:solidFill>
              </a:rPr>
              <a:t>食肉事業者さんからは、ロースは売りにくく、場合によっては在庫を抱えてしまう一方で、モモは不足して加工用在庫が確保できないなど、部位による需要の違いがあるとの声をよく聞く。</a:t>
            </a:r>
          </a:p>
          <a:p>
            <a:endParaRPr kumimoji="1" lang="ja-JP" altLang="en-US" dirty="0">
              <a:solidFill>
                <a:schemeClr val="tx1"/>
              </a:solidFill>
            </a:endParaRPr>
          </a:p>
        </p:txBody>
      </p:sp>
      <p:sp>
        <p:nvSpPr>
          <p:cNvPr id="4" name="スライド番号プレースホルダー 3">
            <a:extLst>
              <a:ext uri="{FF2B5EF4-FFF2-40B4-BE49-F238E27FC236}">
                <a16:creationId xmlns:a16="http://schemas.microsoft.com/office/drawing/2014/main" id="{72EBB9FD-2E8F-9DFD-FC61-C4374D629179}"/>
              </a:ext>
            </a:extLst>
          </p:cNvPr>
          <p:cNvSpPr>
            <a:spLocks noGrp="1"/>
          </p:cNvSpPr>
          <p:nvPr>
            <p:ph type="sldNum" sz="quarter" idx="5"/>
          </p:nvPr>
        </p:nvSpPr>
        <p:spPr/>
        <p:txBody>
          <a:bodyPr/>
          <a:lstStyle/>
          <a:p>
            <a:fld id="{FF1ECE91-8C46-4B95-8538-82715972AA4C}" type="slidenum">
              <a:rPr kumimoji="1" lang="ja-JP" altLang="en-US" smtClean="0"/>
              <a:t>5</a:t>
            </a:fld>
            <a:endParaRPr kumimoji="1" lang="ja-JP" altLang="en-US"/>
          </a:p>
        </p:txBody>
      </p:sp>
    </p:spTree>
    <p:extLst>
      <p:ext uri="{BB962C8B-B14F-4D97-AF65-F5344CB8AC3E}">
        <p14:creationId xmlns:p14="http://schemas.microsoft.com/office/powerpoint/2010/main" val="224179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E68E8-486D-F81B-615B-2215AA74397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B06E985-FF4C-6E27-6A53-3464ABBDDA8E}"/>
              </a:ext>
            </a:extLst>
          </p:cNvPr>
          <p:cNvSpPr>
            <a:spLocks noGrp="1" noRot="1" noChangeAspect="1"/>
          </p:cNvSpPr>
          <p:nvPr>
            <p:ph type="sldImg"/>
          </p:nvPr>
        </p:nvSpPr>
        <p:spPr>
          <a:xfrm>
            <a:off x="1168400" y="1243013"/>
            <a:ext cx="4470400" cy="3354387"/>
          </a:xfrm>
        </p:spPr>
      </p:sp>
      <p:sp>
        <p:nvSpPr>
          <p:cNvPr id="3" name="ノート プレースホルダー 2">
            <a:extLst>
              <a:ext uri="{FF2B5EF4-FFF2-40B4-BE49-F238E27FC236}">
                <a16:creationId xmlns:a16="http://schemas.microsoft.com/office/drawing/2014/main" id="{2DD4AF3C-6054-5ABB-5C07-9F938119F819}"/>
              </a:ext>
            </a:extLst>
          </p:cNvPr>
          <p:cNvSpPr>
            <a:spLocks noGrp="1"/>
          </p:cNvSpPr>
          <p:nvPr>
            <p:ph type="body" idx="1"/>
          </p:nvPr>
        </p:nvSpPr>
        <p:spPr/>
        <p:txBody>
          <a:bodyPr/>
          <a:lstStyle/>
          <a:p>
            <a:r>
              <a:rPr kumimoji="1" lang="ja-JP" altLang="en-US" dirty="0">
                <a:solidFill>
                  <a:schemeClr val="tx1"/>
                </a:solidFill>
              </a:rPr>
              <a:t>物価の上昇を総務省の消費者物価指数でみていきます。</a:t>
            </a:r>
            <a:endParaRPr kumimoji="1" lang="en-US" altLang="ja-JP" dirty="0">
              <a:solidFill>
                <a:schemeClr val="tx1"/>
              </a:solidFill>
            </a:endParaRPr>
          </a:p>
          <a:p>
            <a:r>
              <a:rPr kumimoji="1" lang="ja-JP" altLang="en-US" dirty="0">
                <a:solidFill>
                  <a:schemeClr val="tx1"/>
                </a:solidFill>
              </a:rPr>
              <a:t>消費者物価指数は、小売物価統計を指数化。</a:t>
            </a:r>
            <a:endParaRPr kumimoji="1" lang="en-US" altLang="ja-JP" dirty="0">
              <a:solidFill>
                <a:schemeClr val="tx1"/>
              </a:solidFill>
            </a:endParaRPr>
          </a:p>
          <a:p>
            <a:r>
              <a:rPr lang="ja-JP" altLang="en-US" dirty="0"/>
              <a:t>小売物価統計は全国</a:t>
            </a:r>
            <a:r>
              <a:rPr lang="en-US" altLang="ja-JP" dirty="0"/>
              <a:t>167</a:t>
            </a:r>
            <a:r>
              <a:rPr lang="ja-JP" altLang="en-US" dirty="0"/>
              <a:t>市町村の</a:t>
            </a:r>
            <a:r>
              <a:rPr lang="en-US" altLang="ja-JP" dirty="0"/>
              <a:t>2.8</a:t>
            </a:r>
            <a:r>
              <a:rPr lang="ja-JP" altLang="en-US" dirty="0"/>
              <a:t>万店を調査。</a:t>
            </a:r>
          </a:p>
          <a:p>
            <a:r>
              <a:rPr lang="ja-JP" altLang="en-US" dirty="0"/>
              <a:t>小売物価統計の銘柄：国産牛肉：ロース</a:t>
            </a:r>
            <a:r>
              <a:rPr lang="en-US" altLang="ja-JP" dirty="0"/>
              <a:t>(</a:t>
            </a:r>
            <a:r>
              <a:rPr lang="ja-JP" altLang="en-US" dirty="0"/>
              <a:t>東京</a:t>
            </a:r>
            <a:r>
              <a:rPr lang="en-US" altLang="ja-JP" dirty="0"/>
              <a:t>23</a:t>
            </a:r>
            <a:r>
              <a:rPr lang="ja-JP" altLang="en-US" dirty="0"/>
              <a:t>区の例</a:t>
            </a:r>
            <a:r>
              <a:rPr lang="en-US" altLang="ja-JP" dirty="0"/>
              <a:t>2024.12</a:t>
            </a:r>
            <a:r>
              <a:rPr lang="ja-JP" altLang="en-US" dirty="0"/>
              <a:t>：</a:t>
            </a:r>
            <a:r>
              <a:rPr lang="en-US" altLang="ja-JP" dirty="0"/>
              <a:t>935</a:t>
            </a:r>
            <a:r>
              <a:rPr lang="ja-JP" altLang="en-US" dirty="0"/>
              <a:t>円</a:t>
            </a:r>
            <a:r>
              <a:rPr lang="en-US" altLang="ja-JP" dirty="0"/>
              <a:t>/100g)</a:t>
            </a:r>
            <a:r>
              <a:rPr lang="ja-JP" altLang="en-US" dirty="0"/>
              <a:t>、国産豚肉：バラ</a:t>
            </a:r>
            <a:r>
              <a:rPr lang="en-US" altLang="ja-JP" dirty="0"/>
              <a:t>(284</a:t>
            </a:r>
            <a:r>
              <a:rPr lang="ja-JP" altLang="en-US" dirty="0"/>
              <a:t>円）、</a:t>
            </a:r>
          </a:p>
          <a:p>
            <a:r>
              <a:rPr lang="ja-JP" altLang="en-US" dirty="0"/>
              <a:t>資料コメント</a:t>
            </a:r>
          </a:p>
          <a:p>
            <a:r>
              <a:rPr lang="ja-JP" altLang="en-US" dirty="0"/>
              <a:t>住居や光熱・水道などを含んだ「総合」は、ほぼ「牛肉（国産品）」の動きと同じ。</a:t>
            </a:r>
            <a:endParaRPr lang="en-US" altLang="ja-JP" dirty="0"/>
          </a:p>
          <a:p>
            <a:r>
              <a:rPr lang="ja-JP" altLang="en-US" dirty="0"/>
              <a:t>年明け～４月は、コメの上昇等で食料上昇、輸入牛・豚　総合</a:t>
            </a:r>
            <a:r>
              <a:rPr lang="en-US" altLang="ja-JP" dirty="0"/>
              <a:t>100.8</a:t>
            </a:r>
            <a:r>
              <a:rPr lang="ja-JP" altLang="en-US" dirty="0"/>
              <a:t>～</a:t>
            </a:r>
            <a:r>
              <a:rPr lang="en-US" altLang="ja-JP" dirty="0"/>
              <a:t>111.5</a:t>
            </a:r>
            <a:r>
              <a:rPr lang="ja-JP" altLang="en-US" dirty="0"/>
              <a:t>、食料</a:t>
            </a:r>
            <a:r>
              <a:rPr lang="en-US" altLang="ja-JP" dirty="0"/>
              <a:t>124.0</a:t>
            </a:r>
            <a:r>
              <a:rPr lang="ja-JP" altLang="en-US" dirty="0"/>
              <a:t>～</a:t>
            </a:r>
            <a:r>
              <a:rPr lang="en-US" altLang="ja-JP" dirty="0"/>
              <a:t>124.7</a:t>
            </a:r>
            <a:r>
              <a:rPr lang="ja-JP" altLang="en-US" dirty="0"/>
              <a:t>、国産牛</a:t>
            </a:r>
            <a:r>
              <a:rPr lang="en-US" altLang="ja-JP" dirty="0"/>
              <a:t>12</a:t>
            </a:r>
            <a:r>
              <a:rPr lang="ja-JP" altLang="en-US" dirty="0"/>
              <a:t>月</a:t>
            </a:r>
            <a:r>
              <a:rPr lang="en-US" altLang="ja-JP" dirty="0"/>
              <a:t>119.3</a:t>
            </a:r>
            <a:r>
              <a:rPr lang="ja-JP" altLang="en-US" dirty="0"/>
              <a:t>から</a:t>
            </a:r>
            <a:r>
              <a:rPr lang="en-US" altLang="ja-JP" dirty="0"/>
              <a:t>110.1</a:t>
            </a:r>
            <a:r>
              <a:rPr lang="ja-JP" altLang="en-US" dirty="0"/>
              <a:t>～</a:t>
            </a:r>
            <a:r>
              <a:rPr lang="en-US" altLang="ja-JP" dirty="0"/>
              <a:t>111.2</a:t>
            </a:r>
            <a:r>
              <a:rPr lang="ja-JP" altLang="en-US" dirty="0"/>
              <a:t>、</a:t>
            </a:r>
            <a:endParaRPr lang="en-US" altLang="ja-JP" dirty="0"/>
          </a:p>
          <a:p>
            <a:r>
              <a:rPr lang="ja-JP" altLang="en-US" dirty="0"/>
              <a:t>輸入牛</a:t>
            </a:r>
            <a:r>
              <a:rPr lang="en-US" altLang="ja-JP" dirty="0"/>
              <a:t>137.2</a:t>
            </a:r>
            <a:r>
              <a:rPr lang="ja-JP" altLang="en-US" dirty="0"/>
              <a:t>～</a:t>
            </a:r>
            <a:r>
              <a:rPr lang="en-US" altLang="ja-JP" dirty="0"/>
              <a:t>139.2</a:t>
            </a:r>
            <a:r>
              <a:rPr lang="ja-JP" altLang="en-US" dirty="0"/>
              <a:t>、国産豚</a:t>
            </a:r>
            <a:r>
              <a:rPr lang="en-US" altLang="ja-JP" dirty="0"/>
              <a:t>123.4</a:t>
            </a:r>
            <a:r>
              <a:rPr lang="ja-JP" altLang="en-US" dirty="0"/>
              <a:t>～</a:t>
            </a:r>
            <a:r>
              <a:rPr lang="en-US" altLang="ja-JP" dirty="0"/>
              <a:t>122.7</a:t>
            </a:r>
            <a:r>
              <a:rPr lang="ja-JP" altLang="en-US" dirty="0"/>
              <a:t>、輸入豚</a:t>
            </a:r>
            <a:r>
              <a:rPr lang="en-US" altLang="ja-JP" dirty="0"/>
              <a:t>120.5</a:t>
            </a:r>
            <a:r>
              <a:rPr lang="ja-JP" altLang="en-US" dirty="0"/>
              <a:t>～</a:t>
            </a:r>
            <a:r>
              <a:rPr lang="en-US" altLang="ja-JP" dirty="0"/>
              <a:t>122.8</a:t>
            </a:r>
            <a:r>
              <a:rPr lang="ja-JP" altLang="en-US" dirty="0"/>
              <a:t>、鶏肉</a:t>
            </a:r>
            <a:r>
              <a:rPr lang="en-US" altLang="ja-JP" dirty="0"/>
              <a:t>113.6</a:t>
            </a:r>
            <a:r>
              <a:rPr lang="ja-JP" altLang="en-US" dirty="0"/>
              <a:t>～</a:t>
            </a:r>
            <a:r>
              <a:rPr lang="en-US" altLang="ja-JP" dirty="0"/>
              <a:t>114.3</a:t>
            </a:r>
          </a:p>
          <a:p>
            <a:endParaRPr lang="en-US" altLang="ja-JP" dirty="0"/>
          </a:p>
          <a:p>
            <a:r>
              <a:rPr lang="ja-JP" altLang="en-US" dirty="0"/>
              <a:t>この期間中は、食肉の中では、鶏肉価格の動きが消費者にとって最も身近に感じるものとなり、豚肉価格の動きは食料全般と同じように高くなったと感じさせるものとなったと言えます。</a:t>
            </a:r>
            <a:endParaRPr lang="en-US" altLang="ja-JP" dirty="0"/>
          </a:p>
          <a:p>
            <a:endParaRPr kumimoji="1" lang="ja-JP" altLang="en-US" dirty="0">
              <a:solidFill>
                <a:schemeClr val="tx1"/>
              </a:solidFill>
            </a:endParaRPr>
          </a:p>
        </p:txBody>
      </p:sp>
      <p:sp>
        <p:nvSpPr>
          <p:cNvPr id="4" name="スライド番号プレースホルダー 3">
            <a:extLst>
              <a:ext uri="{FF2B5EF4-FFF2-40B4-BE49-F238E27FC236}">
                <a16:creationId xmlns:a16="http://schemas.microsoft.com/office/drawing/2014/main" id="{DEFE66A7-3D20-6E99-5845-9548A0F76F2F}"/>
              </a:ext>
            </a:extLst>
          </p:cNvPr>
          <p:cNvSpPr>
            <a:spLocks noGrp="1"/>
          </p:cNvSpPr>
          <p:nvPr>
            <p:ph type="sldNum" sz="quarter" idx="5"/>
          </p:nvPr>
        </p:nvSpPr>
        <p:spPr/>
        <p:txBody>
          <a:bodyPr/>
          <a:lstStyle/>
          <a:p>
            <a:fld id="{FF1ECE91-8C46-4B95-8538-82715972AA4C}" type="slidenum">
              <a:rPr kumimoji="1" lang="ja-JP" altLang="en-US" smtClean="0"/>
              <a:t>6</a:t>
            </a:fld>
            <a:endParaRPr kumimoji="1" lang="ja-JP" altLang="en-US"/>
          </a:p>
        </p:txBody>
      </p:sp>
    </p:spTree>
    <p:extLst>
      <p:ext uri="{BB962C8B-B14F-4D97-AF65-F5344CB8AC3E}">
        <p14:creationId xmlns:p14="http://schemas.microsoft.com/office/powerpoint/2010/main" val="3023816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FFA15-F729-AD54-57A2-C5A9F356241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B11CCA-E4A9-32D6-8CE1-B7276C775E18}"/>
              </a:ext>
            </a:extLst>
          </p:cNvPr>
          <p:cNvSpPr>
            <a:spLocks noGrp="1" noRot="1" noChangeAspect="1"/>
          </p:cNvSpPr>
          <p:nvPr>
            <p:ph type="sldImg"/>
          </p:nvPr>
        </p:nvSpPr>
        <p:spPr>
          <a:xfrm>
            <a:off x="1168400" y="1243013"/>
            <a:ext cx="4470400" cy="3354387"/>
          </a:xfrm>
        </p:spPr>
      </p:sp>
      <p:sp>
        <p:nvSpPr>
          <p:cNvPr id="3" name="ノート プレースホルダー 2">
            <a:extLst>
              <a:ext uri="{FF2B5EF4-FFF2-40B4-BE49-F238E27FC236}">
                <a16:creationId xmlns:a16="http://schemas.microsoft.com/office/drawing/2014/main" id="{19DA0D0B-5455-51B7-4B05-FC7538AB5DF9}"/>
              </a:ext>
            </a:extLst>
          </p:cNvPr>
          <p:cNvSpPr>
            <a:spLocks noGrp="1"/>
          </p:cNvSpPr>
          <p:nvPr>
            <p:ph type="body" idx="1"/>
          </p:nvPr>
        </p:nvSpPr>
        <p:spPr/>
        <p:txBody>
          <a:bodyPr/>
          <a:lstStyle/>
          <a:p>
            <a:r>
              <a:rPr kumimoji="1" lang="ja-JP" altLang="en-US" dirty="0">
                <a:solidFill>
                  <a:schemeClr val="tx1"/>
                </a:solidFill>
              </a:rPr>
              <a:t>物価上昇による消費者の生活防衛意識の高まりが、家庭でのお肉の購入にどのように影響しているかを、総務省の家計調査結果でみていきます。</a:t>
            </a:r>
            <a:endParaRPr kumimoji="1" lang="en-US" altLang="ja-JP" dirty="0">
              <a:solidFill>
                <a:schemeClr val="tx1"/>
              </a:solidFill>
            </a:endParaRPr>
          </a:p>
          <a:p>
            <a:r>
              <a:rPr kumimoji="1" lang="ja-JP" altLang="en-US" dirty="0">
                <a:solidFill>
                  <a:schemeClr val="tx1"/>
                </a:solidFill>
              </a:rPr>
              <a:t>家計調査は、全国の県庁所在地等の</a:t>
            </a:r>
            <a:r>
              <a:rPr kumimoji="1" lang="en-US" altLang="ja-JP" dirty="0">
                <a:solidFill>
                  <a:schemeClr val="tx1"/>
                </a:solidFill>
              </a:rPr>
              <a:t>8,000</a:t>
            </a:r>
            <a:r>
              <a:rPr kumimoji="1" lang="ja-JP" altLang="en-US" dirty="0">
                <a:solidFill>
                  <a:schemeClr val="tx1"/>
                </a:solidFill>
              </a:rPr>
              <a:t>世帯を調査。</a:t>
            </a:r>
            <a:endParaRPr kumimoji="1" lang="en-US" altLang="ja-JP" dirty="0">
              <a:solidFill>
                <a:schemeClr val="tx1"/>
              </a:solidFill>
            </a:endParaRPr>
          </a:p>
          <a:p>
            <a:r>
              <a:rPr kumimoji="1" lang="ja-JP" altLang="en-US" dirty="0">
                <a:solidFill>
                  <a:schemeClr val="tx1"/>
                </a:solidFill>
              </a:rPr>
              <a:t>餃子やラーメンの消費の日本一がどこか話題。</a:t>
            </a:r>
          </a:p>
          <a:p>
            <a:r>
              <a:rPr kumimoji="1" lang="ja-JP" altLang="en-US" dirty="0">
                <a:solidFill>
                  <a:schemeClr val="tx1"/>
                </a:solidFill>
              </a:rPr>
              <a:t>資料コメント</a:t>
            </a:r>
            <a:endParaRPr kumimoji="1" lang="en-US" altLang="ja-JP" dirty="0">
              <a:solidFill>
                <a:schemeClr val="tx1"/>
              </a:solidFill>
            </a:endParaRPr>
          </a:p>
          <a:p>
            <a:r>
              <a:rPr lang="ja-JP" altLang="en-US" dirty="0"/>
              <a:t>１～３月　</a:t>
            </a:r>
            <a:r>
              <a:rPr lang="en-US" altLang="ja-JP" dirty="0"/>
              <a:t>2025/2024</a:t>
            </a:r>
            <a:r>
              <a:rPr lang="ja-JP" altLang="en-US" dirty="0"/>
              <a:t>同期比　年末は量も多く、価格も上昇に注意</a:t>
            </a:r>
            <a:endParaRPr lang="en-US" altLang="ja-JP" dirty="0"/>
          </a:p>
          <a:p>
            <a:r>
              <a:rPr lang="ja-JP" altLang="en-US" dirty="0"/>
              <a:t>　牛肉　量：</a:t>
            </a:r>
            <a:r>
              <a:rPr lang="en-US" altLang="ja-JP" dirty="0"/>
              <a:t>–0.2</a:t>
            </a:r>
            <a:r>
              <a:rPr lang="ja-JP" altLang="en-US" dirty="0"/>
              <a:t>％、価格：</a:t>
            </a:r>
            <a:r>
              <a:rPr lang="en-US" altLang="ja-JP" dirty="0"/>
              <a:t>-2.9%</a:t>
            </a:r>
          </a:p>
          <a:p>
            <a:r>
              <a:rPr kumimoji="1" lang="en-US" altLang="ja-JP" dirty="0">
                <a:solidFill>
                  <a:schemeClr val="tx1"/>
                </a:solidFill>
              </a:rPr>
              <a:t>   </a:t>
            </a:r>
            <a:r>
              <a:rPr kumimoji="1" lang="ja-JP" altLang="en-US" dirty="0">
                <a:solidFill>
                  <a:schemeClr val="tx1"/>
                </a:solidFill>
              </a:rPr>
              <a:t>豚　量：</a:t>
            </a:r>
            <a:r>
              <a:rPr kumimoji="1" lang="en-US" altLang="ja-JP" dirty="0">
                <a:solidFill>
                  <a:schemeClr val="tx1"/>
                </a:solidFill>
              </a:rPr>
              <a:t>–3.7</a:t>
            </a:r>
            <a:r>
              <a:rPr kumimoji="1" lang="ja-JP" altLang="en-US" dirty="0">
                <a:solidFill>
                  <a:schemeClr val="tx1"/>
                </a:solidFill>
              </a:rPr>
              <a:t>％、価格：</a:t>
            </a:r>
            <a:r>
              <a:rPr kumimoji="1" lang="en-US" altLang="ja-JP" dirty="0">
                <a:solidFill>
                  <a:schemeClr val="tx1"/>
                </a:solidFill>
              </a:rPr>
              <a:t>+5.0%</a:t>
            </a:r>
            <a:r>
              <a:rPr kumimoji="1" lang="ja-JP" altLang="en-US" dirty="0">
                <a:solidFill>
                  <a:schemeClr val="tx1"/>
                </a:solidFill>
              </a:rPr>
              <a:t> </a:t>
            </a:r>
            <a:r>
              <a:rPr lang="ja-JP" altLang="en-US" dirty="0"/>
              <a:t>、鶏</a:t>
            </a:r>
            <a:r>
              <a:rPr kumimoji="1" lang="ja-JP" altLang="en-US" dirty="0">
                <a:solidFill>
                  <a:schemeClr val="tx1"/>
                </a:solidFill>
              </a:rPr>
              <a:t>　量：＋</a:t>
            </a:r>
            <a:r>
              <a:rPr kumimoji="1" lang="en-US" altLang="ja-JP" dirty="0">
                <a:solidFill>
                  <a:schemeClr val="tx1"/>
                </a:solidFill>
              </a:rPr>
              <a:t>0.3</a:t>
            </a:r>
            <a:r>
              <a:rPr kumimoji="1" lang="ja-JP" altLang="en-US" dirty="0">
                <a:solidFill>
                  <a:schemeClr val="tx1"/>
                </a:solidFill>
              </a:rPr>
              <a:t>％、価格：</a:t>
            </a:r>
            <a:r>
              <a:rPr kumimoji="1" lang="en-US" altLang="ja-JP" dirty="0">
                <a:solidFill>
                  <a:schemeClr val="tx1"/>
                </a:solidFill>
              </a:rPr>
              <a:t>+1.9%</a:t>
            </a:r>
          </a:p>
          <a:p>
            <a:endParaRPr kumimoji="1" lang="en-US" altLang="ja-JP" dirty="0">
              <a:solidFill>
                <a:schemeClr val="tx1"/>
              </a:solidFill>
            </a:endParaRPr>
          </a:p>
          <a:p>
            <a:endParaRPr kumimoji="1" lang="ja-JP" altLang="en-US" dirty="0">
              <a:solidFill>
                <a:schemeClr val="tx1"/>
              </a:solidFill>
            </a:endParaRPr>
          </a:p>
          <a:p>
            <a:endParaRPr kumimoji="1" lang="ja-JP" altLang="en-US" dirty="0">
              <a:solidFill>
                <a:schemeClr val="tx1"/>
              </a:solidFill>
            </a:endParaRPr>
          </a:p>
        </p:txBody>
      </p:sp>
      <p:sp>
        <p:nvSpPr>
          <p:cNvPr id="4" name="スライド番号プレースホルダー 3">
            <a:extLst>
              <a:ext uri="{FF2B5EF4-FFF2-40B4-BE49-F238E27FC236}">
                <a16:creationId xmlns:a16="http://schemas.microsoft.com/office/drawing/2014/main" id="{CBD0B6B0-85E0-103B-EC36-AD69AF262CCB}"/>
              </a:ext>
            </a:extLst>
          </p:cNvPr>
          <p:cNvSpPr>
            <a:spLocks noGrp="1"/>
          </p:cNvSpPr>
          <p:nvPr>
            <p:ph type="sldNum" sz="quarter" idx="5"/>
          </p:nvPr>
        </p:nvSpPr>
        <p:spPr/>
        <p:txBody>
          <a:bodyPr/>
          <a:lstStyle/>
          <a:p>
            <a:fld id="{FF1ECE91-8C46-4B95-8538-82715972AA4C}" type="slidenum">
              <a:rPr kumimoji="1" lang="ja-JP" altLang="en-US" smtClean="0"/>
              <a:t>7</a:t>
            </a:fld>
            <a:endParaRPr kumimoji="1" lang="ja-JP" altLang="en-US"/>
          </a:p>
        </p:txBody>
      </p:sp>
    </p:spTree>
    <p:extLst>
      <p:ext uri="{BB962C8B-B14F-4D97-AF65-F5344CB8AC3E}">
        <p14:creationId xmlns:p14="http://schemas.microsoft.com/office/powerpoint/2010/main" val="164848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3B8D1-5F6F-FEF0-0606-F444D2A211B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90C25C3-5BC8-1FEB-50C9-C6A40D2C0A5B}"/>
              </a:ext>
            </a:extLst>
          </p:cNvPr>
          <p:cNvSpPr>
            <a:spLocks noGrp="1" noRot="1" noChangeAspect="1"/>
          </p:cNvSpPr>
          <p:nvPr>
            <p:ph type="sldImg"/>
          </p:nvPr>
        </p:nvSpPr>
        <p:spPr>
          <a:xfrm>
            <a:off x="1168400" y="1243013"/>
            <a:ext cx="4470400" cy="3354387"/>
          </a:xfrm>
        </p:spPr>
      </p:sp>
      <p:sp>
        <p:nvSpPr>
          <p:cNvPr id="3" name="ノート プレースホルダー 2">
            <a:extLst>
              <a:ext uri="{FF2B5EF4-FFF2-40B4-BE49-F238E27FC236}">
                <a16:creationId xmlns:a16="http://schemas.microsoft.com/office/drawing/2014/main" id="{9ECFD1CC-1296-B388-0567-5886B56FA2B3}"/>
              </a:ext>
            </a:extLst>
          </p:cNvPr>
          <p:cNvSpPr>
            <a:spLocks noGrp="1"/>
          </p:cNvSpPr>
          <p:nvPr>
            <p:ph type="body" idx="1"/>
          </p:nvPr>
        </p:nvSpPr>
        <p:spPr/>
        <p:txBody>
          <a:bodyPr/>
          <a:lstStyle/>
          <a:p>
            <a:r>
              <a:rPr kumimoji="1" lang="ja-JP" altLang="en-US" dirty="0"/>
              <a:t>資料コメント</a:t>
            </a:r>
            <a:endParaRPr kumimoji="1" lang="en-US" altLang="ja-JP" dirty="0"/>
          </a:p>
          <a:p>
            <a:r>
              <a:rPr lang="ja-JP" altLang="en-US" dirty="0"/>
              <a:t>牛肉→豚肉→鶏肉</a:t>
            </a:r>
            <a:endParaRPr lang="en-US" altLang="ja-JP" dirty="0"/>
          </a:p>
          <a:p>
            <a:r>
              <a:rPr kumimoji="1" lang="ja-JP" altLang="en-US" dirty="0"/>
              <a:t>牛肉の中でも、和牛→交雑牛→乳牛・輸入牛</a:t>
            </a:r>
            <a:endParaRPr kumimoji="1" lang="en-US" altLang="ja-JP" dirty="0"/>
          </a:p>
          <a:p>
            <a:r>
              <a:rPr lang="ja-JP" altLang="en-US" dirty="0"/>
              <a:t>部位</a:t>
            </a:r>
            <a:endParaRPr lang="en-US" altLang="ja-JP" dirty="0"/>
          </a:p>
          <a:p>
            <a:r>
              <a:rPr lang="ja-JP" altLang="en-US" dirty="0"/>
              <a:t>切り落とし（特定部位の切れ端。厚さ均一。すきやき・しゃぶしゃぶ）</a:t>
            </a:r>
            <a:endParaRPr lang="en-US" altLang="ja-JP" dirty="0"/>
          </a:p>
          <a:p>
            <a:r>
              <a:rPr lang="ja-JP" altLang="en-US" dirty="0"/>
              <a:t>こま切れ（様々な部位の切れ端。大きさバラバラ。焼きそば・野菜炒め）</a:t>
            </a:r>
            <a:endParaRPr lang="en-US" altLang="ja-JP" dirty="0"/>
          </a:p>
          <a:p>
            <a:r>
              <a:rPr lang="ja-JP" altLang="en-US" dirty="0"/>
              <a:t>が良く売れるとの声</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6F22B814-A40E-D0F5-E38B-E6CF4D41886B}"/>
              </a:ext>
            </a:extLst>
          </p:cNvPr>
          <p:cNvSpPr>
            <a:spLocks noGrp="1"/>
          </p:cNvSpPr>
          <p:nvPr>
            <p:ph type="sldNum" sz="quarter" idx="5"/>
          </p:nvPr>
        </p:nvSpPr>
        <p:spPr/>
        <p:txBody>
          <a:bodyPr/>
          <a:lstStyle/>
          <a:p>
            <a:fld id="{FF1ECE91-8C46-4B95-8538-82715972AA4C}" type="slidenum">
              <a:rPr kumimoji="1" lang="ja-JP" altLang="en-US" smtClean="0"/>
              <a:t>8</a:t>
            </a:fld>
            <a:endParaRPr kumimoji="1" lang="ja-JP" altLang="en-US"/>
          </a:p>
        </p:txBody>
      </p:sp>
    </p:spTree>
    <p:extLst>
      <p:ext uri="{BB962C8B-B14F-4D97-AF65-F5344CB8AC3E}">
        <p14:creationId xmlns:p14="http://schemas.microsoft.com/office/powerpoint/2010/main" val="84116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F0627-431C-E3F5-D073-CE22F78371A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E5413B-6373-0333-5783-A7E85A4B958B}"/>
              </a:ext>
            </a:extLst>
          </p:cNvPr>
          <p:cNvSpPr>
            <a:spLocks noGrp="1" noRot="1" noChangeAspect="1"/>
          </p:cNvSpPr>
          <p:nvPr>
            <p:ph type="sldImg"/>
          </p:nvPr>
        </p:nvSpPr>
        <p:spPr>
          <a:xfrm>
            <a:off x="1168400" y="1243013"/>
            <a:ext cx="4470400" cy="3354387"/>
          </a:xfrm>
        </p:spPr>
      </p:sp>
      <p:sp>
        <p:nvSpPr>
          <p:cNvPr id="3" name="ノート プレースホルダー 2">
            <a:extLst>
              <a:ext uri="{FF2B5EF4-FFF2-40B4-BE49-F238E27FC236}">
                <a16:creationId xmlns:a16="http://schemas.microsoft.com/office/drawing/2014/main" id="{FB639551-7BF6-181B-DDDB-599FE3CA2769}"/>
              </a:ext>
            </a:extLst>
          </p:cNvPr>
          <p:cNvSpPr>
            <a:spLocks noGrp="1"/>
          </p:cNvSpPr>
          <p:nvPr>
            <p:ph type="body" idx="1"/>
          </p:nvPr>
        </p:nvSpPr>
        <p:spPr/>
        <p:txBody>
          <a:bodyPr/>
          <a:lstStyle/>
          <a:p>
            <a:r>
              <a:rPr kumimoji="1" lang="en-US" altLang="ja-JP" dirty="0">
                <a:solidFill>
                  <a:schemeClr val="tx1"/>
                </a:solidFill>
              </a:rPr>
              <a:t>2024</a:t>
            </a:r>
            <a:r>
              <a:rPr kumimoji="1" lang="ja-JP" altLang="en-US" dirty="0">
                <a:solidFill>
                  <a:schemeClr val="tx1"/>
                </a:solidFill>
              </a:rPr>
              <a:t>年問題とは</a:t>
            </a:r>
            <a:endParaRPr kumimoji="1" lang="en-US" altLang="ja-JP" dirty="0">
              <a:solidFill>
                <a:schemeClr val="tx1"/>
              </a:solidFill>
            </a:endParaRPr>
          </a:p>
          <a:p>
            <a:r>
              <a:rPr kumimoji="1" lang="en-US" altLang="ja-JP" dirty="0">
                <a:solidFill>
                  <a:schemeClr val="tx1"/>
                </a:solidFill>
              </a:rPr>
              <a:t>2024</a:t>
            </a:r>
            <a:r>
              <a:rPr kumimoji="1" lang="ja-JP" altLang="en-US" dirty="0">
                <a:solidFill>
                  <a:schemeClr val="tx1"/>
                </a:solidFill>
              </a:rPr>
              <a:t>年</a:t>
            </a:r>
            <a:r>
              <a:rPr kumimoji="1" lang="en-US" altLang="ja-JP" dirty="0">
                <a:solidFill>
                  <a:schemeClr val="tx1"/>
                </a:solidFill>
              </a:rPr>
              <a:t>4</a:t>
            </a:r>
            <a:r>
              <a:rPr kumimoji="1" lang="ja-JP" altLang="en-US" dirty="0">
                <a:solidFill>
                  <a:schemeClr val="tx1"/>
                </a:solidFill>
              </a:rPr>
              <a:t>月から運輸・建設などの業種で、働く人たち残業の上限が年間</a:t>
            </a:r>
            <a:r>
              <a:rPr kumimoji="1" lang="en-US" altLang="ja-JP" dirty="0">
                <a:solidFill>
                  <a:schemeClr val="tx1"/>
                </a:solidFill>
              </a:rPr>
              <a:t>960</a:t>
            </a:r>
            <a:r>
              <a:rPr kumimoji="1" lang="ja-JP" altLang="en-US" dirty="0">
                <a:solidFill>
                  <a:schemeClr val="tx1"/>
                </a:solidFill>
              </a:rPr>
              <a:t>時間となった。トラックドライバーの残業が減り、運べる物の量が減少する問題。</a:t>
            </a:r>
            <a:endParaRPr kumimoji="1" lang="en-US" altLang="ja-JP" dirty="0">
              <a:solidFill>
                <a:schemeClr val="tx1"/>
              </a:solidFill>
            </a:endParaRPr>
          </a:p>
          <a:p>
            <a:r>
              <a:rPr lang="ja-JP" altLang="en-US" dirty="0"/>
              <a:t>路線バスなどの減便の要因のひとつともなっている。</a:t>
            </a:r>
            <a:endParaRPr lang="en-US" altLang="ja-JP" dirty="0"/>
          </a:p>
          <a:p>
            <a:endParaRPr kumimoji="1" lang="en-US" altLang="ja-JP" dirty="0">
              <a:solidFill>
                <a:schemeClr val="tx1"/>
              </a:solidFill>
            </a:endParaRPr>
          </a:p>
          <a:p>
            <a:endParaRPr kumimoji="1" lang="ja-JP" altLang="en-US" dirty="0">
              <a:solidFill>
                <a:schemeClr val="tx1"/>
              </a:solidFill>
            </a:endParaRPr>
          </a:p>
        </p:txBody>
      </p:sp>
      <p:sp>
        <p:nvSpPr>
          <p:cNvPr id="4" name="スライド番号プレースホルダー 3">
            <a:extLst>
              <a:ext uri="{FF2B5EF4-FFF2-40B4-BE49-F238E27FC236}">
                <a16:creationId xmlns:a16="http://schemas.microsoft.com/office/drawing/2014/main" id="{F125E308-1F03-FE05-A7FD-2E2AC501D808}"/>
              </a:ext>
            </a:extLst>
          </p:cNvPr>
          <p:cNvSpPr>
            <a:spLocks noGrp="1"/>
          </p:cNvSpPr>
          <p:nvPr>
            <p:ph type="sldNum" sz="quarter" idx="5"/>
          </p:nvPr>
        </p:nvSpPr>
        <p:spPr/>
        <p:txBody>
          <a:bodyPr/>
          <a:lstStyle/>
          <a:p>
            <a:fld id="{FF1ECE91-8C46-4B95-8538-82715972AA4C}" type="slidenum">
              <a:rPr kumimoji="1" lang="ja-JP" altLang="en-US" smtClean="0"/>
              <a:t>9</a:t>
            </a:fld>
            <a:endParaRPr kumimoji="1" lang="ja-JP" altLang="en-US"/>
          </a:p>
        </p:txBody>
      </p:sp>
    </p:spTree>
    <p:extLst>
      <p:ext uri="{BB962C8B-B14F-4D97-AF65-F5344CB8AC3E}">
        <p14:creationId xmlns:p14="http://schemas.microsoft.com/office/powerpoint/2010/main" val="3355677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79E942-3A84-4226-9E11-3C0A8F1F467C}"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40557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28406B-F92E-4E0E-BC37-961B7136D3A0}"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C8855E-9D77-4203-B82D-11391D671F37}" type="slidenum">
              <a:rPr kumimoji="1" lang="ja-JP" altLang="en-US" smtClean="0"/>
              <a:t>‹#›</a:t>
            </a:fld>
            <a:endParaRPr kumimoji="1" lang="ja-JP" altLang="en-US"/>
          </a:p>
        </p:txBody>
      </p:sp>
    </p:spTree>
    <p:extLst>
      <p:ext uri="{BB962C8B-B14F-4D97-AF65-F5344CB8AC3E}">
        <p14:creationId xmlns:p14="http://schemas.microsoft.com/office/powerpoint/2010/main" val="147532242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28406B-F92E-4E0E-BC37-961B7136D3A0}"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C8855E-9D77-4203-B82D-11391D671F37}"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645443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28406B-F92E-4E0E-BC37-961B7136D3A0}"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C8855E-9D77-4203-B82D-11391D671F37}" type="slidenum">
              <a:rPr kumimoji="1" lang="ja-JP" altLang="en-US" smtClean="0"/>
              <a:t>‹#›</a:t>
            </a:fld>
            <a:endParaRPr kumimoji="1" lang="ja-JP" altLang="en-US"/>
          </a:p>
        </p:txBody>
      </p:sp>
    </p:spTree>
    <p:extLst>
      <p:ext uri="{BB962C8B-B14F-4D97-AF65-F5344CB8AC3E}">
        <p14:creationId xmlns:p14="http://schemas.microsoft.com/office/powerpoint/2010/main" val="78459650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28406B-F92E-4E0E-BC37-961B7136D3A0}"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C8855E-9D77-4203-B82D-11391D671F37}"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290532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28406B-F92E-4E0E-BC37-961B7136D3A0}"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C8855E-9D77-4203-B82D-11391D671F37}" type="slidenum">
              <a:rPr kumimoji="1" lang="ja-JP" altLang="en-US" smtClean="0"/>
              <a:t>‹#›</a:t>
            </a:fld>
            <a:endParaRPr kumimoji="1" lang="ja-JP" altLang="en-US"/>
          </a:p>
        </p:txBody>
      </p:sp>
    </p:spTree>
    <p:extLst>
      <p:ext uri="{BB962C8B-B14F-4D97-AF65-F5344CB8AC3E}">
        <p14:creationId xmlns:p14="http://schemas.microsoft.com/office/powerpoint/2010/main" val="22353772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AF6F83-2BCB-4832-9A58-8C9EED1869AA}"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3361802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F80E344-19FF-4821-A990-FDDF7093DBED}"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547005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79E942-3A84-4226-9E11-3C0A8F1F467C}"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978729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91CC5D4-69A1-47F2-9649-5E63CDC4911E}"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1803602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3067580-E3BC-4BE4-9880-445145C24FE3}"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250005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91CC5D4-69A1-47F2-9649-5E63CDC4911E}"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2392212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8FEFEE1-EE4D-4B47-9189-6C65F999342D}" type="datetime1">
              <a:rPr kumimoji="1" lang="ja-JP" altLang="en-US" smtClean="0"/>
              <a:t>2025/6/5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4206570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A34ECAA-939C-443D-9712-B9BB7EC2017E}" type="datetime1">
              <a:rPr kumimoji="1" lang="ja-JP" altLang="en-US" smtClean="0"/>
              <a:t>2025/6/5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4219262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852EE81-8DA8-40DB-93F6-B32A478A6F36}" type="datetime1">
              <a:rPr kumimoji="1" lang="ja-JP" altLang="en-US" smtClean="0"/>
              <a:t>2025/6/5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2561767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3EE5C-E6C0-42CD-AFDB-12B47AAD6635}" type="datetime1">
              <a:rPr kumimoji="1" lang="ja-JP" altLang="en-US" smtClean="0"/>
              <a:t>2025/6/5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1935864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55CD71-75C9-4463-8860-75977A383030}" type="datetime1">
              <a:rPr kumimoji="1" lang="ja-JP" altLang="en-US" smtClean="0"/>
              <a:t>2025/6/5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454642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77C3E56-112A-4BF6-BFB5-2964BB2EEE4E}" type="datetime1">
              <a:rPr kumimoji="1" lang="ja-JP" altLang="en-US" smtClean="0"/>
              <a:t>2025/6/5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2446849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AF6F83-2BCB-4832-9A58-8C9EED1869AA}"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2216386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F80E344-19FF-4821-A990-FDDF7093DBED}"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285081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3067580-E3BC-4BE4-9880-445145C24FE3}"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394001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8FEFEE1-EE4D-4B47-9189-6C65F999342D}" type="datetime1">
              <a:rPr kumimoji="1" lang="ja-JP" altLang="en-US" smtClean="0"/>
              <a:t>2025/6/5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3821350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A34ECAA-939C-443D-9712-B9BB7EC2017E}" type="datetime1">
              <a:rPr kumimoji="1" lang="ja-JP" altLang="en-US" smtClean="0"/>
              <a:t>2025/6/5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48566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852EE81-8DA8-40DB-93F6-B32A478A6F36}" type="datetime1">
              <a:rPr kumimoji="1" lang="ja-JP" altLang="en-US" smtClean="0"/>
              <a:t>2025/6/5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40596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3EE5C-E6C0-42CD-AFDB-12B47AAD6635}" type="datetime1">
              <a:rPr kumimoji="1" lang="ja-JP" altLang="en-US" smtClean="0"/>
              <a:t>2025/6/5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225696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55CD71-75C9-4463-8860-75977A383030}" type="datetime1">
              <a:rPr kumimoji="1" lang="ja-JP" altLang="en-US" smtClean="0"/>
              <a:t>2025/6/5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23444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77C3E56-112A-4BF6-BFB5-2964BB2EEE4E}" type="datetime1">
              <a:rPr kumimoji="1" lang="ja-JP" altLang="en-US" smtClean="0"/>
              <a:t>2025/6/5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C8855E-9D77-4203-B82D-11391D671F37}" type="slidenum">
              <a:rPr lang="ja-JP" altLang="en-US" smtClean="0"/>
              <a:pPr/>
              <a:t>‹#›</a:t>
            </a:fld>
            <a:endParaRPr lang="ja-JP" altLang="en-US"/>
          </a:p>
        </p:txBody>
      </p:sp>
    </p:spTree>
    <p:extLst>
      <p:ext uri="{BB962C8B-B14F-4D97-AF65-F5344CB8AC3E}">
        <p14:creationId xmlns:p14="http://schemas.microsoft.com/office/powerpoint/2010/main" val="118061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28406B-F92E-4E0E-BC37-961B7136D3A0}" type="datetime1">
              <a:rPr kumimoji="1" lang="ja-JP" altLang="en-US" smtClean="0"/>
              <a:t>2025/6/5</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2C8855E-9D77-4203-B82D-11391D671F37}" type="slidenum">
              <a:rPr kumimoji="1" lang="ja-JP" altLang="en-US" smtClean="0"/>
              <a:t>‹#›</a:t>
            </a:fld>
            <a:endParaRPr kumimoji="1" lang="ja-JP" altLang="en-US"/>
          </a:p>
        </p:txBody>
      </p:sp>
    </p:spTree>
    <p:extLst>
      <p:ext uri="{BB962C8B-B14F-4D97-AF65-F5344CB8AC3E}">
        <p14:creationId xmlns:p14="http://schemas.microsoft.com/office/powerpoint/2010/main" val="4104162492"/>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8406B-F92E-4E0E-BC37-961B7136D3A0}" type="datetime1">
              <a:rPr kumimoji="1" lang="ja-JP" altLang="en-US" smtClean="0"/>
              <a:t>2025/6/5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8855E-9D77-4203-B82D-11391D671F37}" type="slidenum">
              <a:rPr kumimoji="1" lang="ja-JP" altLang="en-US" smtClean="0"/>
              <a:t>‹#›</a:t>
            </a:fld>
            <a:endParaRPr kumimoji="1" lang="ja-JP" altLang="en-US"/>
          </a:p>
        </p:txBody>
      </p:sp>
    </p:spTree>
    <p:extLst>
      <p:ext uri="{BB962C8B-B14F-4D97-AF65-F5344CB8AC3E}">
        <p14:creationId xmlns:p14="http://schemas.microsoft.com/office/powerpoint/2010/main" val="2744965387"/>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ww.youtube.com/watch?v=A0Kkj1Ewk_c&amp;t=0s" TargetMode="External"/><Relationship Id="rId3" Type="http://schemas.openxmlformats.org/officeDocument/2006/relationships/hyperlink" Target="http://www.jmtc.or.jp/" TargetMode="External"/><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hyperlink" Target="https://www.youtube.com/watch?v=yqgLAwMUJ5g&amp;t=0s" TargetMode="External"/><Relationship Id="rId5" Type="http://schemas.openxmlformats.org/officeDocument/2006/relationships/hyperlink" Target="https://www.jmtc.or.jp/" TargetMode="External"/><Relationship Id="rId15" Type="http://schemas.openxmlformats.org/officeDocument/2006/relationships/hyperlink" Target="https://www.piif.jmtc.or.jp/wp-content/uploads/2025/03/%E7%89%9B%E8%B1%9A%E3%82%B3%E3%83%9E%E3%83%BC%E3%82%B7%E3%83%A3%E3%83%AB%E8%A6%8F%E6%A0%BC%E6%9B%B8_web%EF%BC%8820250306%E6%8E%A1%E7%94%A8%EF%BC%89.pdf" TargetMode="External"/><Relationship Id="rId10" Type="http://schemas.openxmlformats.org/officeDocument/2006/relationships/image" Target="../media/image9.png"/><Relationship Id="rId4" Type="http://schemas.openxmlformats.org/officeDocument/2006/relationships/hyperlink" Target="https://www.piif.jmtc.or.jp/report/" TargetMode="External"/><Relationship Id="rId9" Type="http://schemas.openxmlformats.org/officeDocument/2006/relationships/hyperlink" Target="https://www.youtube.com/watch?v=i7hVT5RA56k" TargetMode="External"/><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D32E97-C876-48AE-9D7C-7F6790401456}"/>
              </a:ext>
            </a:extLst>
          </p:cNvPr>
          <p:cNvSpPr>
            <a:spLocks noGrp="1"/>
          </p:cNvSpPr>
          <p:nvPr>
            <p:ph type="ctrTitle"/>
          </p:nvPr>
        </p:nvSpPr>
        <p:spPr>
          <a:xfrm>
            <a:off x="-361826" y="2881030"/>
            <a:ext cx="8878957" cy="2378566"/>
          </a:xfrm>
        </p:spPr>
        <p:txBody>
          <a:bodyPr>
            <a:noAutofit/>
          </a:bodyPr>
          <a:lstStyle/>
          <a:p>
            <a:pPr algn="ctr"/>
            <a:r>
              <a:rPr lang="zh-CN" altLang="en-US" sz="2800" dirty="0">
                <a:solidFill>
                  <a:schemeClr val="bg2">
                    <a:lumMod val="25000"/>
                  </a:schemeClr>
                </a:solidFill>
              </a:rPr>
              <a:t>令和７年度第１回研修会</a:t>
            </a:r>
            <a:br>
              <a:rPr lang="en-US" altLang="ja-JP" sz="3600" b="1" dirty="0">
                <a:solidFill>
                  <a:schemeClr val="bg2">
                    <a:lumMod val="25000"/>
                  </a:schemeClr>
                </a:solidFill>
              </a:rPr>
            </a:br>
            <a:br>
              <a:rPr lang="en-US" altLang="ja-JP" sz="3600" b="1" dirty="0">
                <a:solidFill>
                  <a:schemeClr val="bg2">
                    <a:lumMod val="25000"/>
                  </a:schemeClr>
                </a:solidFill>
              </a:rPr>
            </a:br>
            <a:r>
              <a:rPr lang="ja-JP" altLang="en-US" sz="3600" b="1" dirty="0">
                <a:solidFill>
                  <a:schemeClr val="bg2">
                    <a:lumMod val="25000"/>
                  </a:schemeClr>
                </a:solidFill>
              </a:rPr>
              <a:t>物価上昇下の食肉販売と物流</a:t>
            </a:r>
            <a:r>
              <a:rPr lang="en-US" altLang="ja-JP" sz="3600" b="1" dirty="0">
                <a:solidFill>
                  <a:schemeClr val="bg2">
                    <a:lumMod val="25000"/>
                  </a:schemeClr>
                </a:solidFill>
              </a:rPr>
              <a:t>2024</a:t>
            </a:r>
            <a:r>
              <a:rPr lang="ja-JP" altLang="en-US" sz="3600" b="1" dirty="0">
                <a:solidFill>
                  <a:schemeClr val="bg2">
                    <a:lumMod val="25000"/>
                  </a:schemeClr>
                </a:solidFill>
              </a:rPr>
              <a:t>年</a:t>
            </a:r>
            <a:br>
              <a:rPr lang="en-US" altLang="ja-JP" sz="3600" b="1" dirty="0">
                <a:solidFill>
                  <a:schemeClr val="bg2">
                    <a:lumMod val="25000"/>
                  </a:schemeClr>
                </a:solidFill>
              </a:rPr>
            </a:br>
            <a:r>
              <a:rPr lang="ja-JP" altLang="en-US" sz="3600" b="1" dirty="0">
                <a:solidFill>
                  <a:schemeClr val="bg2">
                    <a:lumMod val="25000"/>
                  </a:schemeClr>
                </a:solidFill>
              </a:rPr>
              <a:t>問題への業界の取組を追う</a:t>
            </a:r>
            <a:br>
              <a:rPr lang="en-US" altLang="ja-JP" sz="3600" b="1" dirty="0">
                <a:solidFill>
                  <a:schemeClr val="bg2">
                    <a:lumMod val="25000"/>
                  </a:schemeClr>
                </a:solidFill>
              </a:rPr>
            </a:br>
            <a:br>
              <a:rPr lang="en-US" altLang="ja-JP" sz="3600" b="1" dirty="0">
                <a:solidFill>
                  <a:schemeClr val="bg2">
                    <a:lumMod val="25000"/>
                  </a:schemeClr>
                </a:solidFill>
              </a:rPr>
            </a:br>
            <a:endParaRPr lang="ja-JP" altLang="en-US" sz="2200" b="1" dirty="0">
              <a:solidFill>
                <a:schemeClr val="bg2">
                  <a:lumMod val="25000"/>
                </a:schemeClr>
              </a:solidFill>
            </a:endParaRPr>
          </a:p>
        </p:txBody>
      </p:sp>
      <p:sp>
        <p:nvSpPr>
          <p:cNvPr id="3" name="字幕 2">
            <a:extLst>
              <a:ext uri="{FF2B5EF4-FFF2-40B4-BE49-F238E27FC236}">
                <a16:creationId xmlns:a16="http://schemas.microsoft.com/office/drawing/2014/main" id="{59951765-416C-49E5-97E6-1C2F2C9C1EC3}"/>
              </a:ext>
            </a:extLst>
          </p:cNvPr>
          <p:cNvSpPr>
            <a:spLocks noGrp="1"/>
          </p:cNvSpPr>
          <p:nvPr>
            <p:ph type="subTitle" idx="1"/>
          </p:nvPr>
        </p:nvSpPr>
        <p:spPr>
          <a:xfrm>
            <a:off x="1932343" y="5099127"/>
            <a:ext cx="4290620" cy="1421021"/>
          </a:xfrm>
        </p:spPr>
        <p:txBody>
          <a:bodyPr>
            <a:normAutofit fontScale="92500"/>
          </a:bodyPr>
          <a:lstStyle/>
          <a:p>
            <a:pPr algn="ctr"/>
            <a:r>
              <a:rPr lang="en-US" altLang="ja-JP" sz="2000" dirty="0">
                <a:solidFill>
                  <a:schemeClr val="tx1"/>
                </a:solidFill>
                <a:latin typeface="+mn-ea"/>
              </a:rPr>
              <a:t>2025</a:t>
            </a:r>
            <a:r>
              <a:rPr lang="ja-JP" altLang="en-US" sz="2000" dirty="0">
                <a:solidFill>
                  <a:schemeClr val="tx1"/>
                </a:solidFill>
                <a:latin typeface="+mn-ea"/>
              </a:rPr>
              <a:t>年６月５日（木）</a:t>
            </a:r>
            <a:endParaRPr lang="en-US" altLang="ja-JP" sz="2000" dirty="0">
              <a:solidFill>
                <a:schemeClr val="tx1"/>
              </a:solidFill>
              <a:latin typeface="+mn-ea"/>
            </a:endParaRPr>
          </a:p>
          <a:p>
            <a:pPr algn="ctr"/>
            <a:r>
              <a:rPr lang="ja-JP" altLang="en-US" sz="2000" dirty="0">
                <a:solidFill>
                  <a:schemeClr val="tx1"/>
                </a:solidFill>
              </a:rPr>
              <a:t>公益財団法人 日本食肉流通センター　</a:t>
            </a:r>
            <a:endParaRPr lang="en-US" altLang="ja-JP" sz="2000" dirty="0">
              <a:solidFill>
                <a:schemeClr val="tx1"/>
              </a:solidFill>
            </a:endParaRPr>
          </a:p>
          <a:p>
            <a:pPr algn="ctr"/>
            <a:r>
              <a:rPr lang="ja-JP" altLang="en-US" sz="2000" dirty="0">
                <a:solidFill>
                  <a:schemeClr val="tx1"/>
                </a:solidFill>
              </a:rPr>
              <a:t>　情報部長　安藤 松太郎</a:t>
            </a:r>
          </a:p>
        </p:txBody>
      </p:sp>
    </p:spTree>
    <p:extLst>
      <p:ext uri="{BB962C8B-B14F-4D97-AF65-F5344CB8AC3E}">
        <p14:creationId xmlns:p14="http://schemas.microsoft.com/office/powerpoint/2010/main" val="301780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03E7F-5B99-7F2C-2AD4-5DBD2B6AC7A8}"/>
            </a:ext>
          </a:extLst>
        </p:cNvPr>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CD34FAD0-0474-5EB7-4F7E-8CD6565727B6}"/>
              </a:ext>
            </a:extLst>
          </p:cNvPr>
          <p:cNvSpPr>
            <a:spLocks noGrp="1"/>
          </p:cNvSpPr>
          <p:nvPr>
            <p:ph idx="1"/>
          </p:nvPr>
        </p:nvSpPr>
        <p:spPr>
          <a:xfrm>
            <a:off x="272339" y="1366419"/>
            <a:ext cx="8599322" cy="4853173"/>
          </a:xfrm>
        </p:spPr>
        <p:txBody>
          <a:bodyPr>
            <a:noAutofit/>
          </a:bodyPr>
          <a:lstStyle/>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いずれの事業者からも、</a:t>
            </a:r>
            <a:r>
              <a:rPr lang="en-US" altLang="ja-JP" sz="1800" dirty="0">
                <a:latin typeface="游ゴシック" panose="020B0400000000000000" pitchFamily="50" charset="-128"/>
                <a:ea typeface="游ゴシック" panose="020B0400000000000000" pitchFamily="50" charset="-128"/>
              </a:rPr>
              <a:t>2024</a:t>
            </a:r>
            <a:r>
              <a:rPr lang="ja-JP" altLang="en-US" sz="1800" dirty="0">
                <a:latin typeface="游ゴシック" panose="020B0400000000000000" pitchFamily="50" charset="-128"/>
                <a:ea typeface="游ゴシック" panose="020B0400000000000000" pitchFamily="50" charset="-128"/>
              </a:rPr>
              <a:t>年問題が食肉の物流量を減らす影響を与えたとする報告はなし。</a:t>
            </a:r>
            <a:endParaRPr lang="en-US" altLang="ja-JP" sz="1800" dirty="0">
              <a:latin typeface="游ゴシック" panose="020B0400000000000000" pitchFamily="50" charset="-128"/>
              <a:ea typeface="游ゴシック" panose="020B0400000000000000" pitchFamily="50" charset="-128"/>
            </a:endParaRPr>
          </a:p>
          <a:p>
            <a:pPr marL="0" indent="0">
              <a:lnSpc>
                <a:spcPts val="1800"/>
              </a:lnSpc>
              <a:buNone/>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一方で、</a:t>
            </a:r>
            <a:r>
              <a:rPr lang="en-US" altLang="ja-JP" sz="1800" dirty="0">
                <a:latin typeface="游ゴシック" panose="020B0400000000000000" pitchFamily="50" charset="-128"/>
                <a:ea typeface="游ゴシック" panose="020B0400000000000000" pitchFamily="50" charset="-128"/>
              </a:rPr>
              <a:t>2024</a:t>
            </a:r>
            <a:r>
              <a:rPr lang="ja-JP" altLang="en-US" sz="1800" dirty="0">
                <a:latin typeface="游ゴシック" panose="020B0400000000000000" pitchFamily="50" charset="-128"/>
                <a:ea typeface="游ゴシック" panose="020B0400000000000000" pitchFamily="50" charset="-128"/>
              </a:rPr>
              <a:t>年問題を契機として、以下の動きがみられた。</a:t>
            </a:r>
            <a:endParaRPr lang="en-US" altLang="ja-JP" sz="1800" dirty="0">
              <a:latin typeface="游ゴシック" panose="020B0400000000000000" pitchFamily="50" charset="-128"/>
              <a:ea typeface="游ゴシック" panose="020B0400000000000000" pitchFamily="50" charset="-128"/>
            </a:endParaRPr>
          </a:p>
          <a:p>
            <a:pPr marL="0" indent="0">
              <a:lnSpc>
                <a:spcPts val="1800"/>
              </a:lnSpc>
              <a:buNone/>
            </a:pPr>
            <a:r>
              <a:rPr lang="ja-JP" altLang="en-US" sz="1800" dirty="0">
                <a:latin typeface="游ゴシック" panose="020B0400000000000000" pitchFamily="50" charset="-128"/>
                <a:ea typeface="游ゴシック" panose="020B0400000000000000" pitchFamily="50" charset="-128"/>
              </a:rPr>
              <a:t>　① 食肉事業者に物流の責任を持つ組織や責任者が作られたり、強化されたりし　</a:t>
            </a:r>
            <a:endParaRPr lang="en-US" altLang="ja-JP" sz="1800" dirty="0">
              <a:latin typeface="游ゴシック" panose="020B0400000000000000" pitchFamily="50" charset="-128"/>
              <a:ea typeface="游ゴシック" panose="020B0400000000000000" pitchFamily="50" charset="-128"/>
            </a:endParaRPr>
          </a:p>
          <a:p>
            <a:pPr marL="0" indent="0">
              <a:lnSpc>
                <a:spcPts val="1800"/>
              </a:lnSpc>
              <a:buNone/>
            </a:pPr>
            <a:r>
              <a:rPr lang="ja-JP" altLang="en-US" sz="1800" dirty="0">
                <a:latin typeface="游ゴシック" panose="020B0400000000000000" pitchFamily="50" charset="-128"/>
                <a:ea typeface="游ゴシック" panose="020B0400000000000000" pitchFamily="50" charset="-128"/>
              </a:rPr>
              <a:t>　　た。</a:t>
            </a:r>
            <a:endParaRPr lang="en-US" altLang="ja-JP" sz="1800" dirty="0">
              <a:latin typeface="游ゴシック" panose="020B0400000000000000" pitchFamily="50" charset="-128"/>
              <a:ea typeface="游ゴシック" panose="020B0400000000000000" pitchFamily="50" charset="-128"/>
            </a:endParaRPr>
          </a:p>
          <a:p>
            <a:pPr marL="0" indent="0">
              <a:lnSpc>
                <a:spcPts val="1800"/>
              </a:lnSpc>
              <a:buNone/>
            </a:pPr>
            <a:r>
              <a:rPr lang="ja-JP" altLang="en-US" sz="1800" dirty="0">
                <a:latin typeface="游ゴシック" panose="020B0400000000000000" pitchFamily="50" charset="-128"/>
                <a:ea typeface="游ゴシック" panose="020B0400000000000000" pitchFamily="50" charset="-128"/>
              </a:rPr>
              <a:t>　</a:t>
            </a:r>
            <a:endParaRPr lang="en-US" altLang="ja-JP" sz="1800" dirty="0">
              <a:latin typeface="游ゴシック" panose="020B0400000000000000" pitchFamily="50" charset="-128"/>
              <a:ea typeface="游ゴシック" panose="020B0400000000000000" pitchFamily="50" charset="-128"/>
            </a:endParaRPr>
          </a:p>
          <a:p>
            <a:pPr marL="0" indent="0">
              <a:lnSpc>
                <a:spcPts val="1800"/>
              </a:lnSpc>
              <a:buNone/>
            </a:pPr>
            <a:r>
              <a:rPr lang="en-US" altLang="ja-JP" sz="1800" dirty="0">
                <a:latin typeface="游ゴシック" panose="020B0400000000000000" pitchFamily="50" charset="-128"/>
                <a:ea typeface="游ゴシック" panose="020B0400000000000000" pitchFamily="50" charset="-128"/>
              </a:rPr>
              <a:t>   </a:t>
            </a:r>
            <a:r>
              <a:rPr lang="ja-JP" altLang="en-US" sz="1800" dirty="0">
                <a:latin typeface="游ゴシック" panose="020B0400000000000000" pitchFamily="50" charset="-128"/>
                <a:ea typeface="游ゴシック" panose="020B0400000000000000" pitchFamily="50" charset="-128"/>
              </a:rPr>
              <a:t>② 運送料金の引き上げが始まっており、食肉事業者では食肉への価格転嫁が意　</a:t>
            </a:r>
            <a:endParaRPr lang="en-US" altLang="ja-JP" sz="1800" dirty="0">
              <a:latin typeface="游ゴシック" panose="020B0400000000000000" pitchFamily="50" charset="-128"/>
              <a:ea typeface="游ゴシック" panose="020B0400000000000000" pitchFamily="50" charset="-128"/>
            </a:endParaRPr>
          </a:p>
          <a:p>
            <a:pPr marL="0" indent="0">
              <a:lnSpc>
                <a:spcPts val="1800"/>
              </a:lnSpc>
              <a:buNone/>
            </a:pPr>
            <a:r>
              <a:rPr lang="ja-JP" altLang="en-US" sz="1800" dirty="0">
                <a:latin typeface="游ゴシック" panose="020B0400000000000000" pitchFamily="50" charset="-128"/>
                <a:ea typeface="游ゴシック" panose="020B0400000000000000" pitchFamily="50" charset="-128"/>
              </a:rPr>
              <a:t>　　識され始めた。</a:t>
            </a:r>
            <a:endParaRPr lang="en-US" altLang="ja-JP" sz="1800" dirty="0">
              <a:latin typeface="游ゴシック" panose="020B0400000000000000" pitchFamily="50" charset="-128"/>
              <a:ea typeface="游ゴシック" panose="020B0400000000000000" pitchFamily="50" charset="-128"/>
            </a:endParaRPr>
          </a:p>
          <a:p>
            <a:pPr marL="0" indent="0">
              <a:lnSpc>
                <a:spcPts val="1800"/>
              </a:lnSpc>
              <a:buNone/>
            </a:pPr>
            <a:endParaRPr lang="en-US" altLang="ja-JP" sz="1800" dirty="0">
              <a:latin typeface="游ゴシック" panose="020B0400000000000000" pitchFamily="50" charset="-128"/>
              <a:ea typeface="游ゴシック" panose="020B0400000000000000" pitchFamily="50" charset="-128"/>
            </a:endParaRPr>
          </a:p>
          <a:p>
            <a:pPr marL="0" indent="0">
              <a:lnSpc>
                <a:spcPts val="1800"/>
              </a:lnSpc>
              <a:buNone/>
            </a:pPr>
            <a:r>
              <a:rPr lang="ja-JP" altLang="en-US" sz="1800" dirty="0">
                <a:latin typeface="游ゴシック" panose="020B0400000000000000" pitchFamily="50" charset="-128"/>
                <a:ea typeface="游ゴシック" panose="020B0400000000000000" pitchFamily="50" charset="-128"/>
              </a:rPr>
              <a:t>　③ 食肉の運送業務と付帯業務を区分する意識が業界で明確になり、その対応が</a:t>
            </a:r>
            <a:endParaRPr lang="en-US" altLang="ja-JP" sz="1800" dirty="0">
              <a:latin typeface="游ゴシック" panose="020B0400000000000000" pitchFamily="50" charset="-128"/>
              <a:ea typeface="游ゴシック" panose="020B0400000000000000" pitchFamily="50" charset="-128"/>
            </a:endParaRPr>
          </a:p>
          <a:p>
            <a:pPr marL="0" indent="0">
              <a:lnSpc>
                <a:spcPts val="1800"/>
              </a:lnSpc>
              <a:buNone/>
            </a:pPr>
            <a:r>
              <a:rPr lang="ja-JP" altLang="en-US" sz="1800" dirty="0">
                <a:latin typeface="游ゴシック" panose="020B0400000000000000" pitchFamily="50" charset="-128"/>
                <a:ea typeface="游ゴシック" panose="020B0400000000000000" pitchFamily="50" charset="-128"/>
              </a:rPr>
              <a:t>　　検討され始めた。</a:t>
            </a:r>
            <a:endParaRPr lang="en-US" altLang="ja-JP" sz="1800" dirty="0">
              <a:latin typeface="游ゴシック" panose="020B0400000000000000" pitchFamily="50" charset="-128"/>
              <a:ea typeface="游ゴシック" panose="020B0400000000000000" pitchFamily="50" charset="-128"/>
            </a:endParaRPr>
          </a:p>
          <a:p>
            <a:pPr marL="0" indent="0">
              <a:lnSpc>
                <a:spcPts val="1800"/>
              </a:lnSpc>
              <a:buNone/>
            </a:pPr>
            <a:endParaRPr lang="en-US" altLang="ja-JP" sz="1800" dirty="0">
              <a:latin typeface="游ゴシック" panose="020B0400000000000000" pitchFamily="50" charset="-128"/>
              <a:ea typeface="游ゴシック" panose="020B0400000000000000" pitchFamily="50" charset="-128"/>
            </a:endParaRPr>
          </a:p>
          <a:p>
            <a:pPr marL="0" indent="0">
              <a:lnSpc>
                <a:spcPts val="1800"/>
              </a:lnSpc>
              <a:buNone/>
            </a:pPr>
            <a:r>
              <a:rPr lang="ja-JP" altLang="en-US" sz="1800" dirty="0">
                <a:latin typeface="游ゴシック" panose="020B0400000000000000" pitchFamily="50" charset="-128"/>
                <a:ea typeface="游ゴシック" panose="020B0400000000000000" pitchFamily="50" charset="-128"/>
              </a:rPr>
              <a:t>　④ 物流の効率化の方策について強く意識され始めた。</a:t>
            </a:r>
            <a:endParaRPr lang="en-US" altLang="ja-JP" sz="1800" dirty="0">
              <a:latin typeface="游ゴシック" panose="020B0400000000000000" pitchFamily="50" charset="-128"/>
              <a:ea typeface="游ゴシック" panose="020B0400000000000000" pitchFamily="50" charset="-128"/>
            </a:endParaRPr>
          </a:p>
          <a:p>
            <a:pPr>
              <a:lnSpc>
                <a:spcPts val="1800"/>
              </a:lnSpc>
            </a:pPr>
            <a:endParaRPr lang="en-US" altLang="ja-JP" sz="1800" dirty="0">
              <a:latin typeface="游ゴシック" panose="020B0400000000000000" pitchFamily="50" charset="-128"/>
              <a:ea typeface="游ゴシック" panose="020B0400000000000000" pitchFamily="50" charset="-128"/>
            </a:endParaRPr>
          </a:p>
          <a:p>
            <a:pPr marL="0" indent="0">
              <a:lnSpc>
                <a:spcPts val="1800"/>
              </a:lnSpc>
              <a:buNone/>
            </a:pPr>
            <a:r>
              <a:rPr lang="ja-JP" altLang="en-US" sz="1800" dirty="0">
                <a:latin typeface="游ゴシック" panose="020B0400000000000000" pitchFamily="50" charset="-128"/>
                <a:ea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9912E713-E857-9908-5C16-618C6F32361B}"/>
              </a:ext>
            </a:extLst>
          </p:cNvPr>
          <p:cNvSpPr>
            <a:spLocks noGrp="1"/>
          </p:cNvSpPr>
          <p:nvPr>
            <p:ph type="sldNum" sz="quarter" idx="12"/>
          </p:nvPr>
        </p:nvSpPr>
        <p:spPr>
          <a:xfrm>
            <a:off x="8699224" y="6492883"/>
            <a:ext cx="444776" cy="365125"/>
          </a:xfrm>
        </p:spPr>
        <p:txBody>
          <a:bodyPr/>
          <a:lstStyle/>
          <a:p>
            <a:r>
              <a:rPr kumimoji="1" lang="ja-JP" altLang="en-US" sz="1400" dirty="0"/>
              <a:t>９</a:t>
            </a:r>
          </a:p>
        </p:txBody>
      </p:sp>
      <p:sp>
        <p:nvSpPr>
          <p:cNvPr id="6" name="タイトル 1">
            <a:extLst>
              <a:ext uri="{FF2B5EF4-FFF2-40B4-BE49-F238E27FC236}">
                <a16:creationId xmlns:a16="http://schemas.microsoft.com/office/drawing/2014/main" id="{67199AD4-8A3C-A9CC-FB03-668DE650AFE8}"/>
              </a:ext>
            </a:extLst>
          </p:cNvPr>
          <p:cNvSpPr txBox="1">
            <a:spLocks/>
          </p:cNvSpPr>
          <p:nvPr/>
        </p:nvSpPr>
        <p:spPr>
          <a:xfrm>
            <a:off x="272339" y="225276"/>
            <a:ext cx="8599322" cy="649375"/>
          </a:xfrm>
          <a:prstGeom prst="rect">
            <a:avLst/>
          </a:prstGeom>
          <a:solidFill>
            <a:srgbClr val="92D050"/>
          </a:solidFill>
          <a:ln>
            <a:solidFill>
              <a:schemeClr val="bg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b="1" dirty="0">
                <a:solidFill>
                  <a:schemeClr val="bg1"/>
                </a:solidFill>
                <a:latin typeface="ＭＳ Ｐゴシック" panose="020B0600070205080204" pitchFamily="50" charset="-128"/>
                <a:ea typeface="ＭＳ Ｐゴシック" panose="020B0600070205080204" pitchFamily="50" charset="-128"/>
              </a:rPr>
              <a:t>１　影響と取組の考え方</a:t>
            </a:r>
          </a:p>
        </p:txBody>
      </p:sp>
    </p:spTree>
    <p:extLst>
      <p:ext uri="{BB962C8B-B14F-4D97-AF65-F5344CB8AC3E}">
        <p14:creationId xmlns:p14="http://schemas.microsoft.com/office/powerpoint/2010/main" val="2256627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5DB05-AA1E-B661-F034-0C5A8B8FE02E}"/>
            </a:ext>
          </a:extLst>
        </p:cNvPr>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40546DE0-DF27-023E-B109-A0CB79519F83}"/>
              </a:ext>
            </a:extLst>
          </p:cNvPr>
          <p:cNvSpPr>
            <a:spLocks noGrp="1"/>
          </p:cNvSpPr>
          <p:nvPr>
            <p:ph idx="1"/>
          </p:nvPr>
        </p:nvSpPr>
        <p:spPr>
          <a:xfrm>
            <a:off x="272337" y="1639710"/>
            <a:ext cx="8599323" cy="4853173"/>
          </a:xfrm>
        </p:spPr>
        <p:txBody>
          <a:bodyPr>
            <a:noAutofit/>
          </a:bodyPr>
          <a:lstStyle/>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本社に物流本部を立ち上げ、営業などの主要部署と同列として位置付けて</a:t>
            </a:r>
            <a:r>
              <a:rPr lang="en-US" altLang="ja-JP" sz="1800" dirty="0">
                <a:latin typeface="游ゴシック" panose="020B0400000000000000" pitchFamily="50" charset="-128"/>
                <a:ea typeface="游ゴシック" panose="020B0400000000000000" pitchFamily="50" charset="-128"/>
              </a:rPr>
              <a:t>2024</a:t>
            </a:r>
            <a:r>
              <a:rPr lang="ja-JP" altLang="en-US" sz="1800" dirty="0">
                <a:latin typeface="游ゴシック" panose="020B0400000000000000" pitchFamily="50" charset="-128"/>
                <a:ea typeface="游ゴシック" panose="020B0400000000000000" pitchFamily="50" charset="-128"/>
              </a:rPr>
              <a:t>年問題に取り組んでいる。（大手食肉事業者）</a:t>
            </a:r>
          </a:p>
          <a:p>
            <a:pPr>
              <a:lnSpc>
                <a:spcPts val="1800"/>
              </a:lnSpc>
              <a:buFont typeface="Wingdings" panose="05000000000000000000" pitchFamily="2" charset="2"/>
              <a:buChar char="ü"/>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トラックでの食肉の荷積み・荷下ろしは手作業で行っているが、これはドライバーの仕事である。これ以外の業務は付帯業務で別建てとしている。取引先に法令遵守として</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しない、させない、頼まない</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ことをお願いしている。（大手食肉事業者）</a:t>
            </a:r>
          </a:p>
          <a:p>
            <a:pPr>
              <a:lnSpc>
                <a:spcPts val="1800"/>
              </a:lnSpc>
              <a:buFont typeface="Wingdings" panose="05000000000000000000" pitchFamily="2" charset="2"/>
              <a:buChar char="ü"/>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運送会社から</a:t>
            </a:r>
            <a:r>
              <a:rPr lang="en-US" altLang="ja-JP" sz="1800" dirty="0">
                <a:latin typeface="游ゴシック" panose="020B0400000000000000" pitchFamily="50" charset="-128"/>
                <a:ea typeface="游ゴシック" panose="020B0400000000000000" pitchFamily="50" charset="-128"/>
              </a:rPr>
              <a:t>2024</a:t>
            </a:r>
            <a:r>
              <a:rPr lang="ja-JP" altLang="en-US" sz="1800" dirty="0">
                <a:latin typeface="游ゴシック" panose="020B0400000000000000" pitchFamily="50" charset="-128"/>
                <a:ea typeface="游ゴシック" panose="020B0400000000000000" pitchFamily="50" charset="-128"/>
              </a:rPr>
              <a:t>年に続いて本年も運送料金を値上げすると言われている。販売先に説明をして価格転嫁をお願いしているが、状況の理解はしてくれるものの、転嫁を受け入れるのは半々といったところ。（食肉事業者）</a:t>
            </a:r>
          </a:p>
          <a:p>
            <a:pPr>
              <a:lnSpc>
                <a:spcPts val="1800"/>
              </a:lnSpc>
              <a:buFont typeface="Wingdings" panose="05000000000000000000" pitchFamily="2" charset="2"/>
              <a:buChar char="ü"/>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現在、首都圏と関西圏に物流拠点となる施設を整備中である。加工機能を備えて食肉製品の営業と物流をする施設となり、完成すればグループの保管能力は大幅に増強される。今は他社と連携する段階ではなく、自社グループ内の物流内製化を強化していく。（大手食肉事業者）</a:t>
            </a:r>
          </a:p>
        </p:txBody>
      </p:sp>
      <p:sp>
        <p:nvSpPr>
          <p:cNvPr id="4" name="スライド番号プレースホルダー 3">
            <a:extLst>
              <a:ext uri="{FF2B5EF4-FFF2-40B4-BE49-F238E27FC236}">
                <a16:creationId xmlns:a16="http://schemas.microsoft.com/office/drawing/2014/main" id="{CABA5F96-2EB0-839C-221D-A6BC564D2470}"/>
              </a:ext>
            </a:extLst>
          </p:cNvPr>
          <p:cNvSpPr>
            <a:spLocks noGrp="1"/>
          </p:cNvSpPr>
          <p:nvPr>
            <p:ph type="sldNum" sz="quarter" idx="12"/>
          </p:nvPr>
        </p:nvSpPr>
        <p:spPr>
          <a:xfrm>
            <a:off x="8699224" y="6492883"/>
            <a:ext cx="444776" cy="365125"/>
          </a:xfrm>
        </p:spPr>
        <p:txBody>
          <a:bodyPr/>
          <a:lstStyle/>
          <a:p>
            <a:r>
              <a:rPr kumimoji="1" lang="en-US" altLang="ja-JP" sz="1400" dirty="0">
                <a:latin typeface="游ゴシック" panose="020B0400000000000000" pitchFamily="50" charset="-128"/>
                <a:ea typeface="游ゴシック" panose="020B0400000000000000" pitchFamily="50" charset="-128"/>
              </a:rPr>
              <a:t>10</a:t>
            </a:r>
            <a:endParaRPr kumimoji="1" lang="ja-JP" altLang="en-US" sz="1400" dirty="0">
              <a:latin typeface="游ゴシック" panose="020B0400000000000000" pitchFamily="50" charset="-128"/>
              <a:ea typeface="游ゴシック" panose="020B0400000000000000" pitchFamily="50" charset="-128"/>
            </a:endParaRPr>
          </a:p>
        </p:txBody>
      </p:sp>
      <p:sp>
        <p:nvSpPr>
          <p:cNvPr id="6" name="タイトル 1">
            <a:extLst>
              <a:ext uri="{FF2B5EF4-FFF2-40B4-BE49-F238E27FC236}">
                <a16:creationId xmlns:a16="http://schemas.microsoft.com/office/drawing/2014/main" id="{7FA994B3-71BC-AE66-352C-6CF82A8F5039}"/>
              </a:ext>
            </a:extLst>
          </p:cNvPr>
          <p:cNvSpPr txBox="1">
            <a:spLocks/>
          </p:cNvSpPr>
          <p:nvPr/>
        </p:nvSpPr>
        <p:spPr>
          <a:xfrm>
            <a:off x="272339" y="225276"/>
            <a:ext cx="8599322" cy="649375"/>
          </a:xfrm>
          <a:prstGeom prst="rect">
            <a:avLst/>
          </a:prstGeom>
          <a:solidFill>
            <a:srgbClr val="92D050"/>
          </a:solidFill>
          <a:ln>
            <a:solidFill>
              <a:schemeClr val="bg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b="1" dirty="0">
                <a:solidFill>
                  <a:schemeClr val="bg1"/>
                </a:solidFill>
                <a:latin typeface="ＭＳ Ｐゴシック" panose="020B0600070205080204" pitchFamily="50" charset="-128"/>
                <a:ea typeface="ＭＳ Ｐゴシック" panose="020B0600070205080204" pitchFamily="50" charset="-128"/>
              </a:rPr>
              <a:t>１　影響と取組の考え方（つづき）</a:t>
            </a:r>
          </a:p>
        </p:txBody>
      </p:sp>
      <p:sp>
        <p:nvSpPr>
          <p:cNvPr id="2" name="テキスト ボックス 1">
            <a:extLst>
              <a:ext uri="{FF2B5EF4-FFF2-40B4-BE49-F238E27FC236}">
                <a16:creationId xmlns:a16="http://schemas.microsoft.com/office/drawing/2014/main" id="{A5D270A8-A47F-77B6-FD83-8F5C04F9534E}"/>
              </a:ext>
            </a:extLst>
          </p:cNvPr>
          <p:cNvSpPr txBox="1"/>
          <p:nvPr/>
        </p:nvSpPr>
        <p:spPr>
          <a:xfrm>
            <a:off x="1737358" y="1072514"/>
            <a:ext cx="5669280" cy="369332"/>
          </a:xfrm>
          <a:prstGeom prst="rect">
            <a:avLst/>
          </a:prstGeom>
          <a:noFill/>
          <a:ln w="19050">
            <a:solidFill>
              <a:srgbClr val="00B050"/>
            </a:solidFill>
          </a:ln>
        </p:spPr>
        <p:txBody>
          <a:bodyPr wrap="square" rtlCol="0">
            <a:spAutoFit/>
          </a:bodyPr>
          <a:lstStyle/>
          <a:p>
            <a:r>
              <a:rPr kumimoji="1" lang="ja-JP" altLang="en-US" dirty="0"/>
              <a:t>　運送業者、冷蔵倉庫業者及び食肉事業者の主な声</a:t>
            </a:r>
            <a:endParaRPr kumimoji="1" lang="en-US" altLang="ja-JP" dirty="0"/>
          </a:p>
        </p:txBody>
      </p:sp>
    </p:spTree>
    <p:extLst>
      <p:ext uri="{BB962C8B-B14F-4D97-AF65-F5344CB8AC3E}">
        <p14:creationId xmlns:p14="http://schemas.microsoft.com/office/powerpoint/2010/main" val="212537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A2315-F655-BF79-94D4-EC514BE8859E}"/>
            </a:ext>
          </a:extLst>
        </p:cNvPr>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1D1ED60B-C166-FBE5-F530-0FF60EDBC8FC}"/>
              </a:ext>
            </a:extLst>
          </p:cNvPr>
          <p:cNvSpPr>
            <a:spLocks noGrp="1"/>
          </p:cNvSpPr>
          <p:nvPr>
            <p:ph idx="1"/>
          </p:nvPr>
        </p:nvSpPr>
        <p:spPr>
          <a:xfrm>
            <a:off x="272339" y="1366419"/>
            <a:ext cx="8599322" cy="4853173"/>
          </a:xfrm>
        </p:spPr>
        <p:txBody>
          <a:bodyPr>
            <a:noAutofit/>
          </a:bodyPr>
          <a:lstStyle/>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食肉事業者及びその物流を支える運送業者・冷蔵倉庫業者は、</a:t>
            </a:r>
            <a:r>
              <a:rPr lang="en-US" altLang="ja-JP" sz="1800" dirty="0">
                <a:latin typeface="游ゴシック" panose="020B0400000000000000" pitchFamily="50" charset="-128"/>
                <a:ea typeface="游ゴシック" panose="020B0400000000000000" pitchFamily="50" charset="-128"/>
              </a:rPr>
              <a:t>2024</a:t>
            </a:r>
            <a:r>
              <a:rPr lang="ja-JP" altLang="en-US" sz="1800" dirty="0">
                <a:latin typeface="游ゴシック" panose="020B0400000000000000" pitchFamily="50" charset="-128"/>
                <a:ea typeface="游ゴシック" panose="020B0400000000000000" pitchFamily="50" charset="-128"/>
              </a:rPr>
              <a:t>年問題に対して危機感または大きな問題意識を持っている。</a:t>
            </a:r>
          </a:p>
          <a:p>
            <a:pPr>
              <a:lnSpc>
                <a:spcPts val="1800"/>
              </a:lnSpc>
              <a:buFont typeface="Wingdings" panose="05000000000000000000" pitchFamily="2" charset="2"/>
              <a:buChar char="ü"/>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それぞれの業界とも、すでに対応するための具体的な行動を起こしており、その効果は、すでに一定の成果を出しているものもあれば、まだ途中のものもある。</a:t>
            </a:r>
          </a:p>
          <a:p>
            <a:pPr>
              <a:lnSpc>
                <a:spcPts val="1800"/>
              </a:lnSpc>
              <a:buFont typeface="Wingdings" panose="05000000000000000000" pitchFamily="2" charset="2"/>
              <a:buChar char="ü"/>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多く聴かれた具体的な取組としては、倉庫の予約システムを始じめとする作業のシステム化、食肉集荷について一時保管場所での集約化、長距離運送での輸送方法の改善、パレタイズ（パレット荷積み）による運送、リードタイムの延長、商習慣の見直しであった。</a:t>
            </a:r>
          </a:p>
          <a:p>
            <a:pPr>
              <a:lnSpc>
                <a:spcPts val="1800"/>
              </a:lnSpc>
              <a:buFont typeface="Wingdings" panose="05000000000000000000" pitchFamily="2" charset="2"/>
              <a:buChar char="ü"/>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混載や共同配送の取組の報告もあったが、本格的な取組にはなっていない模様。また、運送料金や冷蔵庫の保管料金について一定の引き上げが進んでいる中で、食肉事業者による納品価格への転嫁はむずかしい実態にある模様。</a:t>
            </a:r>
          </a:p>
          <a:p>
            <a:pPr marL="0" indent="0">
              <a:lnSpc>
                <a:spcPts val="1800"/>
              </a:lnSpc>
              <a:buNone/>
            </a:pPr>
            <a:endParaRPr lang="ja-JP" altLang="en-US" sz="1800" dirty="0">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DF7D0B51-7C31-FBBB-9D7B-989758D7A74A}"/>
              </a:ext>
            </a:extLst>
          </p:cNvPr>
          <p:cNvSpPr>
            <a:spLocks noGrp="1"/>
          </p:cNvSpPr>
          <p:nvPr>
            <p:ph type="sldNum" sz="quarter" idx="12"/>
          </p:nvPr>
        </p:nvSpPr>
        <p:spPr>
          <a:xfrm>
            <a:off x="8699224" y="6492883"/>
            <a:ext cx="444776" cy="365125"/>
          </a:xfrm>
        </p:spPr>
        <p:txBody>
          <a:bodyPr/>
          <a:lstStyle/>
          <a:p>
            <a:r>
              <a:rPr kumimoji="1" lang="en-US" altLang="ja-JP" sz="1400" dirty="0">
                <a:latin typeface="游ゴシック" panose="020B0400000000000000" pitchFamily="50" charset="-128"/>
                <a:ea typeface="游ゴシック" panose="020B0400000000000000" pitchFamily="50" charset="-128"/>
              </a:rPr>
              <a:t>11</a:t>
            </a:r>
            <a:endParaRPr kumimoji="1" lang="ja-JP" altLang="en-US" sz="1400" dirty="0">
              <a:latin typeface="游ゴシック" panose="020B0400000000000000" pitchFamily="50" charset="-128"/>
              <a:ea typeface="游ゴシック" panose="020B0400000000000000" pitchFamily="50" charset="-128"/>
            </a:endParaRPr>
          </a:p>
        </p:txBody>
      </p:sp>
      <p:sp>
        <p:nvSpPr>
          <p:cNvPr id="6" name="タイトル 1">
            <a:extLst>
              <a:ext uri="{FF2B5EF4-FFF2-40B4-BE49-F238E27FC236}">
                <a16:creationId xmlns:a16="http://schemas.microsoft.com/office/drawing/2014/main" id="{A850B746-70C3-2645-6F59-0ABBD128B4EF}"/>
              </a:ext>
            </a:extLst>
          </p:cNvPr>
          <p:cNvSpPr txBox="1">
            <a:spLocks/>
          </p:cNvSpPr>
          <p:nvPr/>
        </p:nvSpPr>
        <p:spPr>
          <a:xfrm>
            <a:off x="272339" y="225276"/>
            <a:ext cx="8599322" cy="649375"/>
          </a:xfrm>
          <a:prstGeom prst="rect">
            <a:avLst/>
          </a:prstGeom>
          <a:solidFill>
            <a:srgbClr val="92D050"/>
          </a:solidFill>
          <a:ln>
            <a:solidFill>
              <a:schemeClr val="bg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b="1" dirty="0">
                <a:solidFill>
                  <a:schemeClr val="bg1"/>
                </a:solidFill>
                <a:latin typeface="ＭＳ Ｐゴシック" panose="020B0600070205080204" pitchFamily="50" charset="-128"/>
                <a:ea typeface="ＭＳ Ｐゴシック" panose="020B0600070205080204" pitchFamily="50" charset="-128"/>
              </a:rPr>
              <a:t>２　具体的な取組</a:t>
            </a:r>
          </a:p>
        </p:txBody>
      </p:sp>
    </p:spTree>
    <p:extLst>
      <p:ext uri="{BB962C8B-B14F-4D97-AF65-F5344CB8AC3E}">
        <p14:creationId xmlns:p14="http://schemas.microsoft.com/office/powerpoint/2010/main" val="435320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FBCE2-8049-F789-F22B-C54290C80CED}"/>
            </a:ext>
          </a:extLst>
        </p:cNvPr>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23821FE6-7908-110C-918E-09893458DE89}"/>
              </a:ext>
            </a:extLst>
          </p:cNvPr>
          <p:cNvSpPr>
            <a:spLocks noGrp="1"/>
          </p:cNvSpPr>
          <p:nvPr>
            <p:ph idx="1"/>
          </p:nvPr>
        </p:nvSpPr>
        <p:spPr>
          <a:xfrm>
            <a:off x="272338" y="1563510"/>
            <a:ext cx="8599323" cy="4853173"/>
          </a:xfrm>
        </p:spPr>
        <p:txBody>
          <a:bodyPr>
            <a:noAutofit/>
          </a:bodyPr>
          <a:lstStyle/>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月曜日は、九州から到着したトラックが並んで戦場のようであったが、トラック受付システムを導入し、さらに従来の伝票とサインを止めて倉番がタブレットでバーコード読み込むシステムに変更して改善できた。これによって庫内作業も見える化されて現状分析ができるようになり、時間外労働が半減した。（冷蔵倉庫業者）</a:t>
            </a:r>
          </a:p>
          <a:p>
            <a:pPr>
              <a:lnSpc>
                <a:spcPts val="1800"/>
              </a:lnSpc>
              <a:buFont typeface="Wingdings" panose="05000000000000000000" pitchFamily="2" charset="2"/>
              <a:buChar char="ü"/>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以前はトラックで数十か所の営業冷蔵庫を回って食肉を集荷し、そのまま出荷していたが、今は荷を一時保管場所に集約している。そこで出荷先別に荷を整理してトラック積みするようにしてから、効率的な集荷・出荷が可能となっている。（運送業者）</a:t>
            </a:r>
          </a:p>
          <a:p>
            <a:pPr>
              <a:lnSpc>
                <a:spcPts val="1800"/>
              </a:lnSpc>
              <a:buFont typeface="Wingdings" panose="05000000000000000000" pitchFamily="2" charset="2"/>
              <a:buChar char="ü"/>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長距離運送においては、九州からの便はフェリーの活用、東北からの便は陸送の中継拠点を設置して活用している。（大手食肉加工メーカー）</a:t>
            </a:r>
          </a:p>
          <a:p>
            <a:pPr>
              <a:lnSpc>
                <a:spcPts val="1800"/>
              </a:lnSpc>
              <a:buFont typeface="Wingdings" panose="05000000000000000000" pitchFamily="2" charset="2"/>
              <a:buChar char="ü"/>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r>
              <a:rPr lang="en-US" altLang="ja-JP" sz="1800" dirty="0">
                <a:latin typeface="游ゴシック" panose="020B0400000000000000" pitchFamily="50" charset="-128"/>
                <a:ea typeface="游ゴシック" panose="020B0400000000000000" pitchFamily="50" charset="-128"/>
              </a:rPr>
              <a:t>2024</a:t>
            </a:r>
            <a:r>
              <a:rPr lang="ja-JP" altLang="en-US" sz="1800" dirty="0">
                <a:latin typeface="游ゴシック" panose="020B0400000000000000" pitchFamily="50" charset="-128"/>
                <a:ea typeface="游ゴシック" panose="020B0400000000000000" pitchFamily="50" charset="-128"/>
              </a:rPr>
              <a:t>年問題の対応としてリードタイムの延長を荷主（食肉事業者）に申し入れて実現できている。以前は出庫当日午前中まで受けていたが、今は前日午前として</a:t>
            </a:r>
            <a:r>
              <a:rPr lang="en-US" altLang="ja-JP" sz="1800" dirty="0">
                <a:latin typeface="游ゴシック" panose="020B0400000000000000" pitchFamily="50" charset="-128"/>
                <a:ea typeface="游ゴシック" panose="020B0400000000000000" pitchFamily="50" charset="-128"/>
              </a:rPr>
              <a:t>1</a:t>
            </a:r>
            <a:r>
              <a:rPr lang="ja-JP" altLang="en-US" sz="1800" dirty="0">
                <a:latin typeface="游ゴシック" panose="020B0400000000000000" pitchFamily="50" charset="-128"/>
                <a:ea typeface="游ゴシック" panose="020B0400000000000000" pitchFamily="50" charset="-128"/>
              </a:rPr>
              <a:t>日延長している。配車と人繰りが楽になったし、オーダーが減ることもない。（運送業者）</a:t>
            </a:r>
          </a:p>
        </p:txBody>
      </p:sp>
      <p:sp>
        <p:nvSpPr>
          <p:cNvPr id="4" name="スライド番号プレースホルダー 3">
            <a:extLst>
              <a:ext uri="{FF2B5EF4-FFF2-40B4-BE49-F238E27FC236}">
                <a16:creationId xmlns:a16="http://schemas.microsoft.com/office/drawing/2014/main" id="{F9F8F9B0-71A2-756F-142C-573C435D706C}"/>
              </a:ext>
            </a:extLst>
          </p:cNvPr>
          <p:cNvSpPr>
            <a:spLocks noGrp="1"/>
          </p:cNvSpPr>
          <p:nvPr>
            <p:ph type="sldNum" sz="quarter" idx="12"/>
          </p:nvPr>
        </p:nvSpPr>
        <p:spPr>
          <a:xfrm>
            <a:off x="8699224" y="6492883"/>
            <a:ext cx="444776" cy="365125"/>
          </a:xfrm>
        </p:spPr>
        <p:txBody>
          <a:bodyPr/>
          <a:lstStyle/>
          <a:p>
            <a:r>
              <a:rPr kumimoji="1" lang="en-US" altLang="ja-JP" sz="1400" dirty="0">
                <a:latin typeface="游ゴシック" panose="020B0400000000000000" pitchFamily="50" charset="-128"/>
                <a:ea typeface="游ゴシック" panose="020B0400000000000000" pitchFamily="50" charset="-128"/>
              </a:rPr>
              <a:t>12</a:t>
            </a:r>
            <a:endParaRPr kumimoji="1" lang="ja-JP" altLang="en-US" sz="1400" dirty="0">
              <a:latin typeface="游ゴシック" panose="020B0400000000000000" pitchFamily="50" charset="-128"/>
              <a:ea typeface="游ゴシック" panose="020B0400000000000000" pitchFamily="50" charset="-128"/>
            </a:endParaRPr>
          </a:p>
        </p:txBody>
      </p:sp>
      <p:sp>
        <p:nvSpPr>
          <p:cNvPr id="6" name="タイトル 1">
            <a:extLst>
              <a:ext uri="{FF2B5EF4-FFF2-40B4-BE49-F238E27FC236}">
                <a16:creationId xmlns:a16="http://schemas.microsoft.com/office/drawing/2014/main" id="{483037BB-0988-EC9F-6E3F-A63AA6E57673}"/>
              </a:ext>
            </a:extLst>
          </p:cNvPr>
          <p:cNvSpPr txBox="1">
            <a:spLocks/>
          </p:cNvSpPr>
          <p:nvPr/>
        </p:nvSpPr>
        <p:spPr>
          <a:xfrm>
            <a:off x="272339" y="225276"/>
            <a:ext cx="8599322" cy="649375"/>
          </a:xfrm>
          <a:prstGeom prst="rect">
            <a:avLst/>
          </a:prstGeom>
          <a:solidFill>
            <a:srgbClr val="92D050"/>
          </a:solidFill>
          <a:ln>
            <a:solidFill>
              <a:schemeClr val="bg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b="1" dirty="0">
                <a:solidFill>
                  <a:schemeClr val="bg1"/>
                </a:solidFill>
                <a:latin typeface="ＭＳ Ｐゴシック" panose="020B0600070205080204" pitchFamily="50" charset="-128"/>
                <a:ea typeface="ＭＳ Ｐゴシック" panose="020B0600070205080204" pitchFamily="50" charset="-128"/>
              </a:rPr>
              <a:t>２　具体的な取組（つづき）</a:t>
            </a:r>
          </a:p>
        </p:txBody>
      </p:sp>
      <p:sp>
        <p:nvSpPr>
          <p:cNvPr id="2" name="テキスト ボックス 1">
            <a:extLst>
              <a:ext uri="{FF2B5EF4-FFF2-40B4-BE49-F238E27FC236}">
                <a16:creationId xmlns:a16="http://schemas.microsoft.com/office/drawing/2014/main" id="{49D3B4BF-EB8E-B042-F5D1-2BE60D95D477}"/>
              </a:ext>
            </a:extLst>
          </p:cNvPr>
          <p:cNvSpPr txBox="1"/>
          <p:nvPr/>
        </p:nvSpPr>
        <p:spPr>
          <a:xfrm>
            <a:off x="1737358" y="1072514"/>
            <a:ext cx="5669280" cy="369332"/>
          </a:xfrm>
          <a:prstGeom prst="rect">
            <a:avLst/>
          </a:prstGeom>
          <a:noFill/>
          <a:ln w="19050">
            <a:solidFill>
              <a:srgbClr val="00B050"/>
            </a:solidFill>
          </a:ln>
        </p:spPr>
        <p:txBody>
          <a:bodyPr wrap="square" rtlCol="0">
            <a:spAutoFit/>
          </a:bodyPr>
          <a:lstStyle/>
          <a:p>
            <a:r>
              <a:rPr kumimoji="1" lang="ja-JP" altLang="en-US" dirty="0"/>
              <a:t>　運送業者、冷蔵倉庫業者及び食肉事業者の主な声</a:t>
            </a:r>
            <a:endParaRPr kumimoji="1" lang="en-US" altLang="ja-JP" dirty="0"/>
          </a:p>
        </p:txBody>
      </p:sp>
    </p:spTree>
    <p:extLst>
      <p:ext uri="{BB962C8B-B14F-4D97-AF65-F5344CB8AC3E}">
        <p14:creationId xmlns:p14="http://schemas.microsoft.com/office/powerpoint/2010/main" val="3003143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CAA3-EF17-F966-B84C-4997C62D2323}"/>
            </a:ext>
          </a:extLst>
        </p:cNvPr>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E9488532-C16E-2ADA-6662-A014EC1611FD}"/>
              </a:ext>
            </a:extLst>
          </p:cNvPr>
          <p:cNvSpPr>
            <a:spLocks noGrp="1"/>
          </p:cNvSpPr>
          <p:nvPr>
            <p:ph idx="1"/>
          </p:nvPr>
        </p:nvSpPr>
        <p:spPr>
          <a:xfrm>
            <a:off x="272339" y="1534935"/>
            <a:ext cx="8599323" cy="4853173"/>
          </a:xfrm>
        </p:spPr>
        <p:txBody>
          <a:bodyPr>
            <a:noAutofit/>
          </a:bodyPr>
          <a:lstStyle/>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配送センターから地域販売拠点までのグループ内物流にパレタイズ運送を実施するようにした。以前はパレット規格がセンターと販売拠点で異なるため、</a:t>
            </a:r>
            <a:r>
              <a:rPr lang="en-US" altLang="ja-JP" sz="1800" dirty="0">
                <a:latin typeface="游ゴシック" panose="020B0400000000000000" pitchFamily="50" charset="-128"/>
                <a:ea typeface="游ゴシック" panose="020B0400000000000000" pitchFamily="50" charset="-128"/>
              </a:rPr>
              <a:t>11×12</a:t>
            </a:r>
            <a:r>
              <a:rPr lang="ja-JP" altLang="en-US" sz="1800" dirty="0">
                <a:latin typeface="游ゴシック" panose="020B0400000000000000" pitchFamily="50" charset="-128"/>
                <a:ea typeface="游ゴシック" panose="020B0400000000000000" pitchFamily="50" charset="-128"/>
              </a:rPr>
              <a:t>パレットに統一して積替作業をなくした。</a:t>
            </a:r>
            <a:r>
              <a:rPr lang="en-US" altLang="ja-JP" sz="1800" dirty="0">
                <a:latin typeface="游ゴシック" panose="020B0400000000000000" pitchFamily="50" charset="-128"/>
                <a:ea typeface="游ゴシック" panose="020B0400000000000000" pitchFamily="50" charset="-128"/>
              </a:rPr>
              <a:t>11</a:t>
            </a:r>
            <a:r>
              <a:rPr lang="ja-JP" altLang="en-US" sz="1800" dirty="0">
                <a:latin typeface="游ゴシック" panose="020B0400000000000000" pitchFamily="50" charset="-128"/>
                <a:ea typeface="游ゴシック" panose="020B0400000000000000" pitchFamily="50" charset="-128"/>
              </a:rPr>
              <a:t>標準パレットは使用しない。販売拠点から販売先への配送は、販売先により荷が違うため、パレットは用いずベタ積みとなる。（大手食肉加工メーカー）</a:t>
            </a:r>
          </a:p>
          <a:p>
            <a:pPr marL="0" indent="0">
              <a:lnSpc>
                <a:spcPts val="1800"/>
              </a:lnSpc>
              <a:buNone/>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トラックでのパレット積みは、ベタ積みに対して</a:t>
            </a:r>
            <a:r>
              <a:rPr lang="en-US" altLang="ja-JP" sz="1800" dirty="0">
                <a:latin typeface="游ゴシック" panose="020B0400000000000000" pitchFamily="50" charset="-128"/>
                <a:ea typeface="游ゴシック" panose="020B0400000000000000" pitchFamily="50" charset="-128"/>
              </a:rPr>
              <a:t>3</a:t>
            </a:r>
            <a:r>
              <a:rPr lang="ja-JP" altLang="en-US" sz="1800" dirty="0">
                <a:latin typeface="游ゴシック" panose="020B0400000000000000" pitchFamily="50" charset="-128"/>
                <a:ea typeface="游ゴシック" panose="020B0400000000000000" pitchFamily="50" charset="-128"/>
              </a:rPr>
              <a:t>割ぐらい積載量が落ちる。ベタ積みは、隙間なく積めて荷崩れが防止できる利点もある。（大手食肉事業者の運送子会社、冷蔵倉庫会社）</a:t>
            </a:r>
          </a:p>
          <a:p>
            <a:pPr>
              <a:lnSpc>
                <a:spcPts val="1800"/>
              </a:lnSpc>
              <a:buFont typeface="Wingdings" panose="05000000000000000000" pitchFamily="2" charset="2"/>
              <a:buChar char="ü"/>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r>
              <a:rPr lang="en-US" altLang="ja-JP" sz="1800" dirty="0">
                <a:latin typeface="游ゴシック" panose="020B0400000000000000" pitchFamily="50" charset="-128"/>
                <a:ea typeface="游ゴシック" panose="020B0400000000000000" pitchFamily="50" charset="-128"/>
              </a:rPr>
              <a:t>2023</a:t>
            </a:r>
            <a:r>
              <a:rPr lang="ja-JP" altLang="en-US" sz="1800" dirty="0">
                <a:latin typeface="游ゴシック" panose="020B0400000000000000" pitchFamily="50" charset="-128"/>
                <a:ea typeface="游ゴシック" panose="020B0400000000000000" pitchFamily="50" charset="-128"/>
              </a:rPr>
              <a:t>年に豚肉の段ボール箱の規格を見直して統一した。枝肉格付が３ｋｇ大きくなることも織り込んでいる。これによりパレット利用もしやすくなった。牛肉の段ボール箱規格も検討しているが、品種などで肉の大きさが異なることから難しく実現できていない。輸出対応としても検討しなければならない。（大手食肉事業者）</a:t>
            </a:r>
            <a:endParaRPr lang="en-US" altLang="ja-JP"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派遣ドライバーを増員してドライバー不足を補っている。フリーでいたいドライバーが多く、彼らは派遣会社に登録している。当社はトラックを用意して運送業務をお願いする。（運送業者）</a:t>
            </a:r>
          </a:p>
          <a:p>
            <a:pPr marL="0" indent="0">
              <a:lnSpc>
                <a:spcPts val="1800"/>
              </a:lnSpc>
              <a:buNone/>
            </a:pPr>
            <a:endParaRPr lang="ja-JP" altLang="en-US" sz="1800" dirty="0">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D6E1364B-CA00-9E98-2CA1-7080752184DA}"/>
              </a:ext>
            </a:extLst>
          </p:cNvPr>
          <p:cNvSpPr>
            <a:spLocks noGrp="1"/>
          </p:cNvSpPr>
          <p:nvPr>
            <p:ph type="sldNum" sz="quarter" idx="12"/>
          </p:nvPr>
        </p:nvSpPr>
        <p:spPr>
          <a:xfrm>
            <a:off x="8699224" y="6492883"/>
            <a:ext cx="444776" cy="365125"/>
          </a:xfrm>
        </p:spPr>
        <p:txBody>
          <a:bodyPr/>
          <a:lstStyle/>
          <a:p>
            <a:r>
              <a:rPr kumimoji="1" lang="en-US" altLang="ja-JP" sz="1400" dirty="0">
                <a:latin typeface="游ゴシック" panose="020B0400000000000000" pitchFamily="50" charset="-128"/>
                <a:ea typeface="游ゴシック" panose="020B0400000000000000" pitchFamily="50" charset="-128"/>
              </a:rPr>
              <a:t>13</a:t>
            </a:r>
            <a:endParaRPr kumimoji="1" lang="ja-JP" altLang="en-US" sz="1400" dirty="0">
              <a:latin typeface="游ゴシック" panose="020B0400000000000000" pitchFamily="50" charset="-128"/>
              <a:ea typeface="游ゴシック" panose="020B0400000000000000" pitchFamily="50" charset="-128"/>
            </a:endParaRPr>
          </a:p>
        </p:txBody>
      </p:sp>
      <p:sp>
        <p:nvSpPr>
          <p:cNvPr id="6" name="タイトル 1">
            <a:extLst>
              <a:ext uri="{FF2B5EF4-FFF2-40B4-BE49-F238E27FC236}">
                <a16:creationId xmlns:a16="http://schemas.microsoft.com/office/drawing/2014/main" id="{989988B7-86A8-8963-963F-50D0A7D3065A}"/>
              </a:ext>
            </a:extLst>
          </p:cNvPr>
          <p:cNvSpPr txBox="1">
            <a:spLocks/>
          </p:cNvSpPr>
          <p:nvPr/>
        </p:nvSpPr>
        <p:spPr>
          <a:xfrm>
            <a:off x="272339" y="225276"/>
            <a:ext cx="8599322" cy="649375"/>
          </a:xfrm>
          <a:prstGeom prst="rect">
            <a:avLst/>
          </a:prstGeom>
          <a:solidFill>
            <a:srgbClr val="92D050"/>
          </a:solidFill>
          <a:ln>
            <a:solidFill>
              <a:schemeClr val="bg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b="1" dirty="0">
                <a:solidFill>
                  <a:schemeClr val="bg1"/>
                </a:solidFill>
                <a:latin typeface="ＭＳ Ｐゴシック" panose="020B0600070205080204" pitchFamily="50" charset="-128"/>
                <a:ea typeface="ＭＳ Ｐゴシック" panose="020B0600070205080204" pitchFamily="50" charset="-128"/>
              </a:rPr>
              <a:t>２　具体的な取組（つづき）</a:t>
            </a:r>
          </a:p>
        </p:txBody>
      </p:sp>
      <p:sp>
        <p:nvSpPr>
          <p:cNvPr id="2" name="テキスト ボックス 1">
            <a:extLst>
              <a:ext uri="{FF2B5EF4-FFF2-40B4-BE49-F238E27FC236}">
                <a16:creationId xmlns:a16="http://schemas.microsoft.com/office/drawing/2014/main" id="{3B6406BF-5D26-C500-632B-D93F54D716A7}"/>
              </a:ext>
            </a:extLst>
          </p:cNvPr>
          <p:cNvSpPr txBox="1"/>
          <p:nvPr/>
        </p:nvSpPr>
        <p:spPr>
          <a:xfrm>
            <a:off x="1737360" y="1034414"/>
            <a:ext cx="5669280" cy="369332"/>
          </a:xfrm>
          <a:prstGeom prst="rect">
            <a:avLst/>
          </a:prstGeom>
          <a:noFill/>
          <a:ln w="19050">
            <a:solidFill>
              <a:srgbClr val="00B050"/>
            </a:solidFill>
          </a:ln>
        </p:spPr>
        <p:txBody>
          <a:bodyPr wrap="square" rtlCol="0">
            <a:spAutoFit/>
          </a:bodyPr>
          <a:lstStyle/>
          <a:p>
            <a:r>
              <a:rPr kumimoji="1" lang="ja-JP" altLang="en-US" dirty="0"/>
              <a:t>　運送業者、冷蔵倉庫業者及び食肉事業者の主な声</a:t>
            </a:r>
            <a:endParaRPr kumimoji="1" lang="en-US" altLang="ja-JP" dirty="0"/>
          </a:p>
        </p:txBody>
      </p:sp>
    </p:spTree>
    <p:extLst>
      <p:ext uri="{BB962C8B-B14F-4D97-AF65-F5344CB8AC3E}">
        <p14:creationId xmlns:p14="http://schemas.microsoft.com/office/powerpoint/2010/main" val="263354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7D882-9F23-44A0-4A12-9ACA978BC64F}"/>
            </a:ext>
          </a:extLst>
        </p:cNvPr>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DE357655-E606-6966-4719-D80F43ABB3D1}"/>
              </a:ext>
            </a:extLst>
          </p:cNvPr>
          <p:cNvSpPr>
            <a:spLocks noGrp="1"/>
          </p:cNvSpPr>
          <p:nvPr>
            <p:ph idx="1"/>
          </p:nvPr>
        </p:nvSpPr>
        <p:spPr>
          <a:xfrm>
            <a:off x="272339" y="1366419"/>
            <a:ext cx="8599322" cy="4853173"/>
          </a:xfrm>
        </p:spPr>
        <p:txBody>
          <a:bodyPr>
            <a:noAutofit/>
          </a:bodyPr>
          <a:lstStyle/>
          <a:p>
            <a:pPr>
              <a:lnSpc>
                <a:spcPts val="1800"/>
              </a:lnSpc>
              <a:buFont typeface="Wingdings" panose="05000000000000000000" pitchFamily="2" charset="2"/>
              <a:buChar char="ü"/>
            </a:pPr>
            <a:r>
              <a:rPr lang="en-US" altLang="ja-JP" sz="1800" dirty="0">
                <a:latin typeface="游ゴシック" panose="020B0400000000000000" pitchFamily="50" charset="-128"/>
                <a:ea typeface="游ゴシック" panose="020B0400000000000000" pitchFamily="50" charset="-128"/>
              </a:rPr>
              <a:t>2024</a:t>
            </a:r>
            <a:r>
              <a:rPr lang="ja-JP" altLang="en-US" sz="1800" dirty="0">
                <a:latin typeface="游ゴシック" panose="020B0400000000000000" pitchFamily="50" charset="-128"/>
                <a:ea typeface="游ゴシック" panose="020B0400000000000000" pitchFamily="50" charset="-128"/>
              </a:rPr>
              <a:t>年問題は、各事業者にとってこれからも続く問題。　　　　　　　　　　その中でも今悩んでいる最大の課題としては、ドライバーを始めとする人材の確保が共通。　　　　　　　　　　　　　　　　　　　　　　　　　　　　　この他、食肉事業者にとっては、リードタイムの延長や販売先での付帯業務の解消、運送コストの価格転嫁などが差し迫った課題。</a:t>
            </a:r>
          </a:p>
          <a:p>
            <a:pPr>
              <a:lnSpc>
                <a:spcPts val="1800"/>
              </a:lnSpc>
              <a:buFont typeface="Wingdings" panose="05000000000000000000" pitchFamily="2" charset="2"/>
              <a:buChar char="ü"/>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将来の物流の効率化を図るという観点からは、複数事業者による共同配送の実現、効率的な受発注や配送の実現が大きな課題。</a:t>
            </a:r>
            <a:endParaRPr lang="en-US" altLang="ja-JP"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endParaRPr lang="en-US" altLang="ja-JP"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endParaRPr lang="en-US" altLang="ja-JP"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endParaRPr lang="en-US" altLang="ja-JP"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大きな課題はドライバーの確保である。次いでコスト上昇の販売先への転嫁、リードタイムの延長。（大手食肉事業者の運送子会社）</a:t>
            </a:r>
          </a:p>
          <a:p>
            <a:pPr>
              <a:lnSpc>
                <a:spcPts val="1800"/>
              </a:lnSpc>
              <a:buFont typeface="Wingdings" panose="05000000000000000000" pitchFamily="2" charset="2"/>
              <a:buChar char="ü"/>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 冷蔵倉庫は寒暖差が大きく、作業もきついなどの理由から、若い人が集まらず深刻な状況である。ドライ倉庫と比べられてしまうこともある。フォークリフト免許取得経費の補助、長時間労働の抑制、休息室の確保、１人の職員が複数業務を行えるようにするなどの対応をしていく。（冷蔵倉庫業者）</a:t>
            </a:r>
          </a:p>
          <a:p>
            <a:pPr>
              <a:lnSpc>
                <a:spcPts val="1800"/>
              </a:lnSpc>
              <a:buFont typeface="Wingdings" panose="05000000000000000000" pitchFamily="2" charset="2"/>
              <a:buChar char="ü"/>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endParaRPr lang="ja-JP" altLang="en-US" sz="1800" dirty="0">
              <a:latin typeface="游ゴシック" panose="020B0400000000000000" pitchFamily="50" charset="-128"/>
              <a:ea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A8BD5C32-B695-4A85-C016-0C043CCFD642}"/>
              </a:ext>
            </a:extLst>
          </p:cNvPr>
          <p:cNvSpPr>
            <a:spLocks noGrp="1"/>
          </p:cNvSpPr>
          <p:nvPr>
            <p:ph type="sldNum" sz="quarter" idx="12"/>
          </p:nvPr>
        </p:nvSpPr>
        <p:spPr>
          <a:xfrm>
            <a:off x="8699224" y="6492883"/>
            <a:ext cx="444776" cy="365125"/>
          </a:xfrm>
        </p:spPr>
        <p:txBody>
          <a:bodyPr/>
          <a:lstStyle/>
          <a:p>
            <a:r>
              <a:rPr kumimoji="1" lang="en-US" altLang="ja-JP" sz="1400" dirty="0">
                <a:latin typeface="游ゴシック" panose="020B0400000000000000" pitchFamily="50" charset="-128"/>
                <a:ea typeface="游ゴシック" panose="020B0400000000000000" pitchFamily="50" charset="-128"/>
              </a:rPr>
              <a:t>14</a:t>
            </a:r>
            <a:endParaRPr kumimoji="1" lang="ja-JP" altLang="en-US" sz="1400" dirty="0">
              <a:latin typeface="游ゴシック" panose="020B0400000000000000" pitchFamily="50" charset="-128"/>
              <a:ea typeface="游ゴシック" panose="020B0400000000000000" pitchFamily="50" charset="-128"/>
            </a:endParaRPr>
          </a:p>
        </p:txBody>
      </p:sp>
      <p:sp>
        <p:nvSpPr>
          <p:cNvPr id="6" name="タイトル 1">
            <a:extLst>
              <a:ext uri="{FF2B5EF4-FFF2-40B4-BE49-F238E27FC236}">
                <a16:creationId xmlns:a16="http://schemas.microsoft.com/office/drawing/2014/main" id="{7BC89BC3-1071-D6D9-0358-59697FEACC8C}"/>
              </a:ext>
            </a:extLst>
          </p:cNvPr>
          <p:cNvSpPr txBox="1">
            <a:spLocks/>
          </p:cNvSpPr>
          <p:nvPr/>
        </p:nvSpPr>
        <p:spPr>
          <a:xfrm>
            <a:off x="272339" y="225276"/>
            <a:ext cx="8599322" cy="649375"/>
          </a:xfrm>
          <a:prstGeom prst="rect">
            <a:avLst/>
          </a:prstGeom>
          <a:solidFill>
            <a:srgbClr val="92D050"/>
          </a:solidFill>
          <a:ln>
            <a:solidFill>
              <a:schemeClr val="bg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b="1" dirty="0">
                <a:solidFill>
                  <a:schemeClr val="bg1"/>
                </a:solidFill>
                <a:latin typeface="ＭＳ Ｐゴシック" panose="020B0600070205080204" pitchFamily="50" charset="-128"/>
                <a:ea typeface="ＭＳ Ｐゴシック" panose="020B0600070205080204" pitchFamily="50" charset="-128"/>
              </a:rPr>
              <a:t>３　今後の課題</a:t>
            </a:r>
          </a:p>
        </p:txBody>
      </p:sp>
      <p:sp>
        <p:nvSpPr>
          <p:cNvPr id="2" name="テキスト ボックス 1">
            <a:extLst>
              <a:ext uri="{FF2B5EF4-FFF2-40B4-BE49-F238E27FC236}">
                <a16:creationId xmlns:a16="http://schemas.microsoft.com/office/drawing/2014/main" id="{AE77D5A3-49C1-3EF7-C544-0C7667EA5B82}"/>
              </a:ext>
            </a:extLst>
          </p:cNvPr>
          <p:cNvSpPr txBox="1"/>
          <p:nvPr/>
        </p:nvSpPr>
        <p:spPr>
          <a:xfrm>
            <a:off x="1737360" y="3947794"/>
            <a:ext cx="5669280" cy="369332"/>
          </a:xfrm>
          <a:prstGeom prst="rect">
            <a:avLst/>
          </a:prstGeom>
          <a:noFill/>
          <a:ln w="19050">
            <a:solidFill>
              <a:srgbClr val="00B050"/>
            </a:solidFill>
          </a:ln>
        </p:spPr>
        <p:txBody>
          <a:bodyPr wrap="square" rtlCol="0">
            <a:spAutoFit/>
          </a:bodyPr>
          <a:lstStyle/>
          <a:p>
            <a:r>
              <a:rPr kumimoji="1" lang="ja-JP" altLang="en-US" dirty="0"/>
              <a:t>　運送業者、冷蔵倉庫業者及び食肉事業者の主な声</a:t>
            </a:r>
            <a:endParaRPr kumimoji="1" lang="en-US" altLang="ja-JP" dirty="0"/>
          </a:p>
        </p:txBody>
      </p:sp>
    </p:spTree>
    <p:extLst>
      <p:ext uri="{BB962C8B-B14F-4D97-AF65-F5344CB8AC3E}">
        <p14:creationId xmlns:p14="http://schemas.microsoft.com/office/powerpoint/2010/main" val="3135508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85B93-F446-5B14-7834-27C28C6E8106}"/>
            </a:ext>
          </a:extLst>
        </p:cNvPr>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7057B781-735F-DDF8-6EB3-237001A5C580}"/>
              </a:ext>
            </a:extLst>
          </p:cNvPr>
          <p:cNvSpPr>
            <a:spLocks noGrp="1"/>
          </p:cNvSpPr>
          <p:nvPr>
            <p:ph idx="1"/>
          </p:nvPr>
        </p:nvSpPr>
        <p:spPr>
          <a:xfrm>
            <a:off x="272337" y="1639710"/>
            <a:ext cx="8599323" cy="4853173"/>
          </a:xfrm>
        </p:spPr>
        <p:txBody>
          <a:bodyPr>
            <a:noAutofit/>
          </a:bodyPr>
          <a:lstStyle/>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リードタイムの延長に取り組んでおり、グループ内、つまり親会社との間では実現できている。しかし、量販店などの販売店とのリードタイムは、それほど変わっておらず、これからの課題である。（大手食肉事業者の運送子会社）</a:t>
            </a:r>
          </a:p>
          <a:p>
            <a:pPr>
              <a:lnSpc>
                <a:spcPts val="1800"/>
              </a:lnSpc>
              <a:buFont typeface="Wingdings" panose="05000000000000000000" pitchFamily="2" charset="2"/>
              <a:buChar char="ü"/>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ドライバーの付帯業務として整理できずに残っているのは、販売先</a:t>
            </a:r>
            <a:r>
              <a:rPr lang="en-US" altLang="ja-JP" sz="1800" dirty="0">
                <a:latin typeface="游ゴシック" panose="020B0400000000000000" pitchFamily="50" charset="-128"/>
                <a:ea typeface="游ゴシック" panose="020B0400000000000000" pitchFamily="50" charset="-128"/>
              </a:rPr>
              <a:t>PC</a:t>
            </a:r>
            <a:r>
              <a:rPr lang="ja-JP" altLang="en-US" sz="1800" dirty="0">
                <a:latin typeface="游ゴシック" panose="020B0400000000000000" pitchFamily="50" charset="-128"/>
                <a:ea typeface="游ゴシック" panose="020B0400000000000000" pitchFamily="50" charset="-128"/>
              </a:rPr>
              <a:t>でのグループ店舗ごとの仕分け・荷下ろしの作業などがある。また、ドライバーは、着荷主への荷下ろし作業のときに倉庫入れをするが、荷主が</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先入れ先出し</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ができるように荷の移動をする作業もある。（大手食肉事業者の運送子会社）</a:t>
            </a:r>
          </a:p>
          <a:p>
            <a:pPr>
              <a:lnSpc>
                <a:spcPts val="1800"/>
              </a:lnSpc>
              <a:buFont typeface="Wingdings" panose="05000000000000000000" pitchFamily="2" charset="2"/>
              <a:buChar char="ü"/>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他社と食肉の共同配送を試行してみたが上手くいかず、共同の難しさを実感した。（大手食肉加工メーカー）</a:t>
            </a:r>
          </a:p>
          <a:p>
            <a:pPr>
              <a:lnSpc>
                <a:spcPts val="1800"/>
              </a:lnSpc>
              <a:buFont typeface="Wingdings" panose="05000000000000000000" pitchFamily="2" charset="2"/>
              <a:buChar char="ü"/>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食肉事業者は、物流改正法によって、荷主として物流管理統括者を置くことが義務付けられ、中長期計画を定めて定期的な報告をしなければならないなど負担が増えたと感じている。（大手食肉加工メーカー）</a:t>
            </a:r>
          </a:p>
        </p:txBody>
      </p:sp>
      <p:sp>
        <p:nvSpPr>
          <p:cNvPr id="4" name="スライド番号プレースホルダー 3">
            <a:extLst>
              <a:ext uri="{FF2B5EF4-FFF2-40B4-BE49-F238E27FC236}">
                <a16:creationId xmlns:a16="http://schemas.microsoft.com/office/drawing/2014/main" id="{AC965520-5034-A8F4-6659-EBF4AA93FFF8}"/>
              </a:ext>
            </a:extLst>
          </p:cNvPr>
          <p:cNvSpPr>
            <a:spLocks noGrp="1"/>
          </p:cNvSpPr>
          <p:nvPr>
            <p:ph type="sldNum" sz="quarter" idx="12"/>
          </p:nvPr>
        </p:nvSpPr>
        <p:spPr>
          <a:xfrm>
            <a:off x="8699224" y="6492883"/>
            <a:ext cx="444776" cy="365125"/>
          </a:xfrm>
        </p:spPr>
        <p:txBody>
          <a:bodyPr/>
          <a:lstStyle/>
          <a:p>
            <a:r>
              <a:rPr kumimoji="1" lang="en-US" altLang="ja-JP" sz="1400" dirty="0">
                <a:latin typeface="游ゴシック" panose="020B0400000000000000" pitchFamily="50" charset="-128"/>
                <a:ea typeface="游ゴシック" panose="020B0400000000000000" pitchFamily="50" charset="-128"/>
              </a:rPr>
              <a:t>15</a:t>
            </a:r>
            <a:endParaRPr kumimoji="1" lang="ja-JP" altLang="en-US" sz="1400" dirty="0">
              <a:latin typeface="游ゴシック" panose="020B0400000000000000" pitchFamily="50" charset="-128"/>
              <a:ea typeface="游ゴシック" panose="020B0400000000000000" pitchFamily="50" charset="-128"/>
            </a:endParaRPr>
          </a:p>
        </p:txBody>
      </p:sp>
      <p:sp>
        <p:nvSpPr>
          <p:cNvPr id="6" name="タイトル 1">
            <a:extLst>
              <a:ext uri="{FF2B5EF4-FFF2-40B4-BE49-F238E27FC236}">
                <a16:creationId xmlns:a16="http://schemas.microsoft.com/office/drawing/2014/main" id="{2F7482FE-6CF4-A538-B16A-30DD615AFAEC}"/>
              </a:ext>
            </a:extLst>
          </p:cNvPr>
          <p:cNvSpPr txBox="1">
            <a:spLocks/>
          </p:cNvSpPr>
          <p:nvPr/>
        </p:nvSpPr>
        <p:spPr>
          <a:xfrm>
            <a:off x="272339" y="225276"/>
            <a:ext cx="8599322" cy="649375"/>
          </a:xfrm>
          <a:prstGeom prst="rect">
            <a:avLst/>
          </a:prstGeom>
          <a:solidFill>
            <a:srgbClr val="92D050"/>
          </a:solidFill>
          <a:ln>
            <a:solidFill>
              <a:schemeClr val="bg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b="1" dirty="0">
                <a:solidFill>
                  <a:schemeClr val="bg1"/>
                </a:solidFill>
                <a:latin typeface="ＭＳ Ｐゴシック" panose="020B0600070205080204" pitchFamily="50" charset="-128"/>
                <a:ea typeface="ＭＳ Ｐゴシック" panose="020B0600070205080204" pitchFamily="50" charset="-128"/>
              </a:rPr>
              <a:t>３　今後の課題（つづき）</a:t>
            </a:r>
          </a:p>
        </p:txBody>
      </p:sp>
      <p:sp>
        <p:nvSpPr>
          <p:cNvPr id="2" name="テキスト ボックス 1">
            <a:extLst>
              <a:ext uri="{FF2B5EF4-FFF2-40B4-BE49-F238E27FC236}">
                <a16:creationId xmlns:a16="http://schemas.microsoft.com/office/drawing/2014/main" id="{C5CFC468-0339-E1A7-2D17-E0BEFCEC107A}"/>
              </a:ext>
            </a:extLst>
          </p:cNvPr>
          <p:cNvSpPr txBox="1"/>
          <p:nvPr/>
        </p:nvSpPr>
        <p:spPr>
          <a:xfrm>
            <a:off x="1737358" y="1072514"/>
            <a:ext cx="5669280" cy="369332"/>
          </a:xfrm>
          <a:prstGeom prst="rect">
            <a:avLst/>
          </a:prstGeom>
          <a:noFill/>
          <a:ln w="19050">
            <a:solidFill>
              <a:srgbClr val="00B050"/>
            </a:solidFill>
          </a:ln>
        </p:spPr>
        <p:txBody>
          <a:bodyPr wrap="square" rtlCol="0">
            <a:spAutoFit/>
          </a:bodyPr>
          <a:lstStyle/>
          <a:p>
            <a:r>
              <a:rPr kumimoji="1" lang="ja-JP" altLang="en-US" dirty="0"/>
              <a:t>　運送業者、冷蔵倉庫業者及び食肉事業者の主な声</a:t>
            </a:r>
            <a:endParaRPr kumimoji="1" lang="en-US" altLang="ja-JP" dirty="0"/>
          </a:p>
        </p:txBody>
      </p:sp>
    </p:spTree>
    <p:extLst>
      <p:ext uri="{BB962C8B-B14F-4D97-AF65-F5344CB8AC3E}">
        <p14:creationId xmlns:p14="http://schemas.microsoft.com/office/powerpoint/2010/main" val="162741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1BCB4124-3D4C-4F6C-A850-8ED7A4ADEE3F}"/>
              </a:ext>
            </a:extLst>
          </p:cNvPr>
          <p:cNvSpPr>
            <a:spLocks noGrp="1"/>
          </p:cNvSpPr>
          <p:nvPr>
            <p:ph idx="1"/>
          </p:nvPr>
        </p:nvSpPr>
        <p:spPr>
          <a:xfrm>
            <a:off x="272338" y="997496"/>
            <a:ext cx="8599322" cy="5723987"/>
          </a:xfrm>
        </p:spPr>
        <p:txBody>
          <a:bodyPr>
            <a:normAutofit fontScale="55000" lnSpcReduction="20000"/>
          </a:bodyPr>
          <a:lstStyle/>
          <a:p>
            <a:pPr marL="0" indent="0">
              <a:buNone/>
            </a:pPr>
            <a:r>
              <a:rPr lang="ja-JP" altLang="en-US" dirty="0"/>
              <a:t>〇当センターのホームページで、定期的に食肉に関するレポートを公表。</a:t>
            </a:r>
            <a:endParaRPr lang="en-US" altLang="ja-JP" dirty="0"/>
          </a:p>
          <a:p>
            <a:pPr marL="0" indent="0">
              <a:buNone/>
            </a:pPr>
            <a:endParaRPr lang="en-US" altLang="ja-JP" dirty="0">
              <a:hlinkClick r:id="rId3"/>
            </a:endParaRPr>
          </a:p>
          <a:p>
            <a:pPr marL="0" indent="0">
              <a:buNone/>
            </a:pPr>
            <a:r>
              <a:rPr lang="ja-JP" altLang="en-US" sz="2900" dirty="0">
                <a:latin typeface="+mn-ea"/>
              </a:rPr>
              <a:t>　◇食肉業界の販売動向について（</a:t>
            </a:r>
            <a:r>
              <a:rPr lang="en-US" altLang="ja-JP" sz="2900" dirty="0">
                <a:latin typeface="+mn-ea"/>
              </a:rPr>
              <a:t>2025</a:t>
            </a:r>
            <a:r>
              <a:rPr lang="ja-JP" altLang="en-US" sz="2900" dirty="0">
                <a:latin typeface="+mn-ea"/>
              </a:rPr>
              <a:t>年６月報告）　６月４日公表　</a:t>
            </a:r>
            <a:r>
              <a:rPr lang="en-US" altLang="ja-JP" sz="2900" i="1" dirty="0">
                <a:solidFill>
                  <a:srgbClr val="FF0000"/>
                </a:solidFill>
                <a:latin typeface="+mn-ea"/>
              </a:rPr>
              <a:t>NEW!</a:t>
            </a:r>
            <a:r>
              <a:rPr lang="ja-JP" altLang="en-US" sz="2900" dirty="0">
                <a:latin typeface="+mn-ea"/>
              </a:rPr>
              <a:t>　</a:t>
            </a:r>
            <a:endParaRPr lang="en-US" altLang="ja-JP" sz="2900" dirty="0">
              <a:latin typeface="+mn-ea"/>
            </a:endParaRPr>
          </a:p>
          <a:p>
            <a:pPr marL="0" indent="0">
              <a:buNone/>
            </a:pPr>
            <a:r>
              <a:rPr lang="ja-JP" altLang="en-US" sz="2900" dirty="0">
                <a:latin typeface="+mn-ea"/>
              </a:rPr>
              <a:t>　◇最近の食肉をめぐる状況（</a:t>
            </a:r>
            <a:r>
              <a:rPr lang="en-US" altLang="ja-JP" sz="2900" dirty="0">
                <a:latin typeface="+mn-ea"/>
              </a:rPr>
              <a:t>2025</a:t>
            </a:r>
            <a:r>
              <a:rPr lang="ja-JP" altLang="en-US" sz="2900" dirty="0">
                <a:latin typeface="+mn-ea"/>
              </a:rPr>
              <a:t>年３月報告）　　　３月５日公表</a:t>
            </a:r>
            <a:endParaRPr lang="en-US" altLang="ja-JP" sz="2900" dirty="0">
              <a:latin typeface="+mn-ea"/>
            </a:endParaRPr>
          </a:p>
          <a:p>
            <a:pPr marL="0" indent="0">
              <a:buNone/>
            </a:pPr>
            <a:r>
              <a:rPr lang="ja-JP" altLang="en-US" sz="2900" dirty="0">
                <a:latin typeface="+mn-ea"/>
              </a:rPr>
              <a:t>　◇食肉業界の販売動向について（</a:t>
            </a:r>
            <a:r>
              <a:rPr lang="en-US" altLang="ja-JP" sz="2900" dirty="0">
                <a:latin typeface="+mn-ea"/>
              </a:rPr>
              <a:t>2025</a:t>
            </a:r>
            <a:r>
              <a:rPr lang="ja-JP" altLang="en-US" sz="2900" dirty="0">
                <a:latin typeface="+mn-ea"/>
              </a:rPr>
              <a:t>年２月報告）　２月４日公表　等</a:t>
            </a:r>
            <a:endParaRPr lang="en-US" altLang="ja-JP" sz="2900" dirty="0">
              <a:latin typeface="+mn-ea"/>
            </a:endParaRPr>
          </a:p>
          <a:p>
            <a:pPr marL="0" indent="0">
              <a:buNone/>
            </a:pPr>
            <a:r>
              <a:rPr lang="en-US" altLang="ja-JP" sz="2900" dirty="0">
                <a:latin typeface="+mn-ea"/>
              </a:rPr>
              <a:t>                                                                 </a:t>
            </a:r>
          </a:p>
          <a:p>
            <a:pPr marL="0" indent="0">
              <a:buNone/>
            </a:pPr>
            <a:r>
              <a:rPr lang="en-US" altLang="ja-JP" sz="2900" dirty="0">
                <a:latin typeface="+mn-ea"/>
              </a:rPr>
              <a:t>                                             </a:t>
            </a:r>
            <a:r>
              <a:rPr lang="en-US" altLang="ja-JP" sz="2900" dirty="0">
                <a:latin typeface="+mn-ea"/>
                <a:hlinkClick r:id="rId4"/>
              </a:rPr>
              <a:t>https://</a:t>
            </a:r>
            <a:r>
              <a:rPr lang="ja-JP" altLang="en-US" sz="2900" dirty="0">
                <a:latin typeface="+mn-ea"/>
                <a:hlinkClick r:id="rId4"/>
              </a:rPr>
              <a:t>　　</a:t>
            </a:r>
            <a:r>
              <a:rPr lang="en-US" altLang="ja-JP" sz="2900" dirty="0">
                <a:latin typeface="+mn-ea"/>
                <a:hlinkClick r:id="rId4"/>
              </a:rPr>
              <a:t>www.piif.jmtc.or.jp/report/</a:t>
            </a:r>
            <a:endParaRPr lang="en-US" altLang="ja-JP" sz="2900" dirty="0">
              <a:latin typeface="+mn-ea"/>
            </a:endParaRPr>
          </a:p>
          <a:p>
            <a:pPr marL="0" indent="0">
              <a:buNone/>
            </a:pPr>
            <a:endParaRPr lang="en-US" altLang="ja-JP" sz="2900" dirty="0">
              <a:latin typeface="+mn-ea"/>
            </a:endParaRPr>
          </a:p>
          <a:p>
            <a:pPr marL="0" indent="0">
              <a:buNone/>
            </a:pPr>
            <a:r>
              <a:rPr lang="ja-JP" altLang="en-US" sz="2900" dirty="0">
                <a:latin typeface="+mn-ea"/>
              </a:rPr>
              <a:t>〇部分肉価格情報専門チャンネル　　　〇牛・豚コマーシャル規格書・動画     </a:t>
            </a:r>
            <a:r>
              <a:rPr lang="en-US" altLang="ja-JP" sz="2900" dirty="0">
                <a:latin typeface="+mn-ea"/>
              </a:rPr>
              <a:t>      </a:t>
            </a:r>
          </a:p>
          <a:p>
            <a:endParaRPr lang="en-US" altLang="ja-JP" sz="2900" dirty="0">
              <a:latin typeface="+mn-ea"/>
            </a:endParaRPr>
          </a:p>
          <a:p>
            <a:endParaRPr lang="en-US" altLang="ja-JP" sz="2900" dirty="0">
              <a:latin typeface="+mn-ea"/>
            </a:endParaRPr>
          </a:p>
          <a:p>
            <a:endParaRPr lang="en-US" altLang="ja-JP" sz="2900" dirty="0">
              <a:latin typeface="+mn-ea"/>
            </a:endParaRPr>
          </a:p>
          <a:p>
            <a:pPr marL="0" indent="0">
              <a:buNone/>
            </a:pPr>
            <a:r>
              <a:rPr lang="ja-JP" altLang="en-US" sz="2900" dirty="0">
                <a:latin typeface="+mn-ea"/>
              </a:rPr>
              <a:t>　</a:t>
            </a:r>
            <a:endParaRPr lang="en-US" altLang="ja-JP" sz="2900" dirty="0">
              <a:latin typeface="+mn-ea"/>
            </a:endParaRPr>
          </a:p>
          <a:p>
            <a:pPr marL="0" indent="0">
              <a:buNone/>
            </a:pPr>
            <a:r>
              <a:rPr lang="ja-JP" altLang="en-US" dirty="0"/>
              <a:t>　　</a:t>
            </a:r>
            <a:endParaRPr lang="en-US" altLang="ja-JP" dirty="0"/>
          </a:p>
          <a:p>
            <a:pPr marL="0" indent="0">
              <a:buNone/>
            </a:pPr>
            <a:endParaRPr lang="en-US" altLang="ja-JP" dirty="0"/>
          </a:p>
          <a:p>
            <a:pPr marL="0" indent="0">
              <a:buNone/>
            </a:pPr>
            <a:r>
              <a:rPr lang="ja-JP" altLang="en-US" dirty="0"/>
              <a:t>　</a:t>
            </a:r>
            <a:endParaRPr lang="en-US" altLang="ja-JP" dirty="0"/>
          </a:p>
          <a:p>
            <a:endParaRPr lang="en-US" altLang="ja-JP" dirty="0"/>
          </a:p>
          <a:p>
            <a:pPr marL="0" indent="0">
              <a:buNone/>
            </a:pPr>
            <a:r>
              <a:rPr lang="ja-JP" altLang="en-US" dirty="0"/>
              <a:t>　</a:t>
            </a:r>
            <a:r>
              <a:rPr lang="en-US" altLang="ja-JP" dirty="0">
                <a:latin typeface="游ゴシック" panose="020B0400000000000000" pitchFamily="50" charset="-128"/>
                <a:ea typeface="游ゴシック" panose="020B0400000000000000" pitchFamily="50" charset="-128"/>
                <a:hlinkClick r:id="rId5"/>
              </a:rPr>
              <a:t>https://www.jmtc.or.jp/</a:t>
            </a:r>
            <a:endParaRPr lang="en-US" altLang="ja-JP" dirty="0">
              <a:latin typeface="游ゴシック" panose="020B0400000000000000" pitchFamily="50" charset="-128"/>
              <a:ea typeface="游ゴシック" panose="020B0400000000000000" pitchFamily="50" charset="-128"/>
            </a:endParaRPr>
          </a:p>
          <a:p>
            <a:pPr marL="0" indent="0">
              <a:buNone/>
            </a:pPr>
            <a:r>
              <a:rPr lang="ja-JP" altLang="en-US" dirty="0">
                <a:latin typeface="游ゴシック" panose="020B0400000000000000" pitchFamily="50" charset="-128"/>
                <a:ea typeface="游ゴシック" panose="020B0400000000000000" pitchFamily="50" charset="-128"/>
              </a:rPr>
              <a:t>　　　　　　　　　　　　　　　　</a:t>
            </a:r>
            <a:r>
              <a:rPr lang="ja-JP" altLang="en-US" sz="1300" dirty="0">
                <a:latin typeface="游ゴシック" panose="020B0400000000000000" pitchFamily="50" charset="-128"/>
                <a:ea typeface="游ゴシック" panose="020B0400000000000000" pitchFamily="50" charset="-128"/>
              </a:rPr>
              <a:t>　　　　　　　　　　　</a:t>
            </a:r>
            <a:endParaRPr lang="en-US" altLang="ja-JP" sz="1300" dirty="0">
              <a:latin typeface="游ゴシック" panose="020B0400000000000000" pitchFamily="50" charset="-128"/>
              <a:ea typeface="游ゴシック" panose="020B0400000000000000" pitchFamily="50" charset="-128"/>
            </a:endParaRPr>
          </a:p>
          <a:p>
            <a:pPr marL="0" indent="0">
              <a:buNone/>
            </a:pPr>
            <a:endParaRPr lang="en-US" altLang="ja-JP" dirty="0"/>
          </a:p>
          <a:p>
            <a:endParaRPr lang="en-US" altLang="ja-JP" dirty="0"/>
          </a:p>
          <a:p>
            <a:endParaRPr lang="ja-JP" altLang="en-US" dirty="0"/>
          </a:p>
        </p:txBody>
      </p:sp>
      <p:sp>
        <p:nvSpPr>
          <p:cNvPr id="2" name="スライド番号プレースホルダー 1">
            <a:extLst>
              <a:ext uri="{FF2B5EF4-FFF2-40B4-BE49-F238E27FC236}">
                <a16:creationId xmlns:a16="http://schemas.microsoft.com/office/drawing/2014/main" id="{68129304-0E1B-401E-932D-F303CAD6B169}"/>
              </a:ext>
            </a:extLst>
          </p:cNvPr>
          <p:cNvSpPr>
            <a:spLocks noGrp="1"/>
          </p:cNvSpPr>
          <p:nvPr>
            <p:ph type="sldNum" sz="quarter" idx="12"/>
          </p:nvPr>
        </p:nvSpPr>
        <p:spPr>
          <a:xfrm>
            <a:off x="8680763" y="6474228"/>
            <a:ext cx="471280" cy="365125"/>
          </a:xfrm>
        </p:spPr>
        <p:txBody>
          <a:bodyPr/>
          <a:lstStyle/>
          <a:p>
            <a:r>
              <a:rPr kumimoji="1" lang="en-US" altLang="ja-JP" sz="1400" dirty="0">
                <a:latin typeface="游ゴシック" panose="020B0400000000000000" pitchFamily="50" charset="-128"/>
                <a:ea typeface="游ゴシック" panose="020B0400000000000000" pitchFamily="50" charset="-128"/>
              </a:rPr>
              <a:t>16</a:t>
            </a:r>
            <a:endParaRPr kumimoji="1" lang="ja-JP" altLang="en-US" sz="1400" dirty="0">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39671C2F-66D4-4989-A982-562EEFC03DC0}"/>
              </a:ext>
            </a:extLst>
          </p:cNvPr>
          <p:cNvSpPr txBox="1">
            <a:spLocks/>
          </p:cNvSpPr>
          <p:nvPr/>
        </p:nvSpPr>
        <p:spPr>
          <a:xfrm>
            <a:off x="272339" y="136532"/>
            <a:ext cx="8599322" cy="649375"/>
          </a:xfrm>
          <a:prstGeom prst="rect">
            <a:avLst/>
          </a:prstGeom>
          <a:solidFill>
            <a:srgbClr val="92D050"/>
          </a:solidFill>
          <a:ln>
            <a:solidFill>
              <a:schemeClr val="bg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2400" b="1" dirty="0">
                <a:solidFill>
                  <a:schemeClr val="bg1"/>
                </a:solidFill>
                <a:latin typeface="ＭＳ Ｐゴシック" panose="020B0600070205080204" pitchFamily="50" charset="-128"/>
                <a:ea typeface="ＭＳ Ｐゴシック" panose="020B0600070205080204" pitchFamily="50" charset="-128"/>
              </a:rPr>
              <a:t>　日本食肉流通センターホームページのご案内</a:t>
            </a:r>
          </a:p>
        </p:txBody>
      </p:sp>
      <p:pic>
        <p:nvPicPr>
          <p:cNvPr id="8" name="図 7">
            <a:extLst>
              <a:ext uri="{FF2B5EF4-FFF2-40B4-BE49-F238E27FC236}">
                <a16:creationId xmlns:a16="http://schemas.microsoft.com/office/drawing/2014/main" id="{208AF078-98E1-B92B-20A1-3EC26AC42B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033" y="3618234"/>
            <a:ext cx="3543123" cy="2081867"/>
          </a:xfrm>
          <a:prstGeom prst="rect">
            <a:avLst/>
          </a:prstGeom>
        </p:spPr>
      </p:pic>
      <p:pic>
        <p:nvPicPr>
          <p:cNvPr id="3" name="図 2">
            <a:extLst>
              <a:ext uri="{FF2B5EF4-FFF2-40B4-BE49-F238E27FC236}">
                <a16:creationId xmlns:a16="http://schemas.microsoft.com/office/drawing/2014/main" id="{4D62833A-C4DD-F571-4B6E-3FFA3973BF58}"/>
              </a:ext>
            </a:extLst>
          </p:cNvPr>
          <p:cNvPicPr>
            <a:picLocks noChangeAspect="1"/>
          </p:cNvPicPr>
          <p:nvPr/>
        </p:nvPicPr>
        <p:blipFill>
          <a:blip r:embed="rId7"/>
          <a:stretch>
            <a:fillRect/>
          </a:stretch>
        </p:blipFill>
        <p:spPr>
          <a:xfrm>
            <a:off x="7702516" y="2132456"/>
            <a:ext cx="933503" cy="933503"/>
          </a:xfrm>
          <a:prstGeom prst="rect">
            <a:avLst/>
          </a:prstGeom>
        </p:spPr>
      </p:pic>
      <p:pic>
        <p:nvPicPr>
          <p:cNvPr id="5" name="図 4">
            <a:extLst>
              <a:ext uri="{FF2B5EF4-FFF2-40B4-BE49-F238E27FC236}">
                <a16:creationId xmlns:a16="http://schemas.microsoft.com/office/drawing/2014/main" id="{2790C08C-7F3D-8CAF-1464-558E5B3C0ECC}"/>
              </a:ext>
            </a:extLst>
          </p:cNvPr>
          <p:cNvPicPr>
            <a:picLocks noChangeAspect="1"/>
          </p:cNvPicPr>
          <p:nvPr/>
        </p:nvPicPr>
        <p:blipFill>
          <a:blip r:embed="rId8"/>
          <a:stretch>
            <a:fillRect/>
          </a:stretch>
        </p:blipFill>
        <p:spPr>
          <a:xfrm>
            <a:off x="3185367" y="5801792"/>
            <a:ext cx="898195" cy="898195"/>
          </a:xfrm>
          <a:prstGeom prst="rect">
            <a:avLst/>
          </a:prstGeom>
        </p:spPr>
      </p:pic>
      <p:sp>
        <p:nvSpPr>
          <p:cNvPr id="11" name="テキスト ボックス 10">
            <a:extLst>
              <a:ext uri="{FF2B5EF4-FFF2-40B4-BE49-F238E27FC236}">
                <a16:creationId xmlns:a16="http://schemas.microsoft.com/office/drawing/2014/main" id="{B24DEAE8-B714-2019-89C1-AAA81873E3F8}"/>
              </a:ext>
            </a:extLst>
          </p:cNvPr>
          <p:cNvSpPr txBox="1"/>
          <p:nvPr/>
        </p:nvSpPr>
        <p:spPr>
          <a:xfrm>
            <a:off x="4573923" y="5396902"/>
            <a:ext cx="988295" cy="261610"/>
          </a:xfrm>
          <a:prstGeom prst="rect">
            <a:avLst/>
          </a:prstGeom>
          <a:noFill/>
        </p:spPr>
        <p:txBody>
          <a:bodyPr wrap="square">
            <a:spAutoFit/>
          </a:bodyPr>
          <a:lstStyle/>
          <a:p>
            <a:r>
              <a:rPr lang="en-US" altLang="ja-JP" sz="1100" dirty="0"/>
              <a:t>【</a:t>
            </a:r>
            <a:r>
              <a:rPr lang="ja-JP" altLang="en-US" sz="1100" dirty="0"/>
              <a:t>牛肉編</a:t>
            </a:r>
            <a:r>
              <a:rPr lang="en-US" altLang="ja-JP" sz="1100" dirty="0"/>
              <a:t>】</a:t>
            </a:r>
            <a:endParaRPr lang="ja-JP" altLang="en-US" sz="1100" dirty="0"/>
          </a:p>
        </p:txBody>
      </p:sp>
      <p:pic>
        <p:nvPicPr>
          <p:cNvPr id="6" name="図 5">
            <a:hlinkClick r:id="rId9"/>
            <a:extLst>
              <a:ext uri="{FF2B5EF4-FFF2-40B4-BE49-F238E27FC236}">
                <a16:creationId xmlns:a16="http://schemas.microsoft.com/office/drawing/2014/main" id="{4C6F6CE3-D342-F1EC-7486-917A1AAC1FD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474115" y="3618234"/>
            <a:ext cx="4116212" cy="1442065"/>
          </a:xfrm>
          <a:prstGeom prst="rect">
            <a:avLst/>
          </a:prstGeom>
          <a:noFill/>
          <a:ln>
            <a:noFill/>
          </a:ln>
        </p:spPr>
      </p:pic>
      <p:pic>
        <p:nvPicPr>
          <p:cNvPr id="12" name="図 11">
            <a:hlinkClick r:id="rId11"/>
            <a:extLst>
              <a:ext uri="{FF2B5EF4-FFF2-40B4-BE49-F238E27FC236}">
                <a16:creationId xmlns:a16="http://schemas.microsoft.com/office/drawing/2014/main" id="{C97E82D5-89BA-FF82-3F7F-B4A00803960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82925" y="5579064"/>
            <a:ext cx="682030" cy="682030"/>
          </a:xfrm>
          <a:prstGeom prst="rect">
            <a:avLst/>
          </a:prstGeom>
        </p:spPr>
      </p:pic>
      <p:pic>
        <p:nvPicPr>
          <p:cNvPr id="14" name="図 13">
            <a:hlinkClick r:id="rId13"/>
            <a:extLst>
              <a:ext uri="{FF2B5EF4-FFF2-40B4-BE49-F238E27FC236}">
                <a16:creationId xmlns:a16="http://schemas.microsoft.com/office/drawing/2014/main" id="{899DC2EE-3515-D5FA-ADAD-E048028D55B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46777" y="5563047"/>
            <a:ext cx="683045" cy="683045"/>
          </a:xfrm>
          <a:prstGeom prst="rect">
            <a:avLst/>
          </a:prstGeom>
        </p:spPr>
      </p:pic>
      <p:sp>
        <p:nvSpPr>
          <p:cNvPr id="15" name="テキスト ボックス 14">
            <a:extLst>
              <a:ext uri="{FF2B5EF4-FFF2-40B4-BE49-F238E27FC236}">
                <a16:creationId xmlns:a16="http://schemas.microsoft.com/office/drawing/2014/main" id="{DC672E88-06A0-BA6C-DFD6-21C9EBC0B913}"/>
              </a:ext>
            </a:extLst>
          </p:cNvPr>
          <p:cNvSpPr txBox="1"/>
          <p:nvPr/>
        </p:nvSpPr>
        <p:spPr>
          <a:xfrm>
            <a:off x="5543310" y="5404534"/>
            <a:ext cx="1080574" cy="261610"/>
          </a:xfrm>
          <a:prstGeom prst="rect">
            <a:avLst/>
          </a:prstGeom>
          <a:noFill/>
        </p:spPr>
        <p:txBody>
          <a:bodyPr wrap="square">
            <a:spAutoFit/>
          </a:bodyPr>
          <a:lstStyle/>
          <a:p>
            <a:r>
              <a:rPr lang="en-US" altLang="ja-JP" sz="1100" dirty="0"/>
              <a:t>【</a:t>
            </a:r>
            <a:r>
              <a:rPr lang="ja-JP" altLang="en-US" sz="1100" dirty="0"/>
              <a:t>豚肉編</a:t>
            </a:r>
            <a:r>
              <a:rPr lang="en-US" altLang="ja-JP" sz="1100" dirty="0"/>
              <a:t>】</a:t>
            </a:r>
            <a:endParaRPr lang="ja-JP" altLang="en-US" sz="1100" dirty="0"/>
          </a:p>
        </p:txBody>
      </p:sp>
      <p:sp>
        <p:nvSpPr>
          <p:cNvPr id="16" name="正方形/長方形 15">
            <a:hlinkClick r:id="rId15"/>
            <a:extLst>
              <a:ext uri="{FF2B5EF4-FFF2-40B4-BE49-F238E27FC236}">
                <a16:creationId xmlns:a16="http://schemas.microsoft.com/office/drawing/2014/main" id="{391B3041-4868-FFBC-7BC8-C12178127E61}"/>
              </a:ext>
            </a:extLst>
          </p:cNvPr>
          <p:cNvSpPr/>
          <p:nvPr/>
        </p:nvSpPr>
        <p:spPr>
          <a:xfrm>
            <a:off x="6724772" y="5271888"/>
            <a:ext cx="1839694" cy="12883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コマーシャル</a:t>
            </a:r>
            <a:endParaRPr kumimoji="1" lang="en-US" altLang="ja-JP" b="1" dirty="0"/>
          </a:p>
          <a:p>
            <a:pPr algn="ctr"/>
            <a:r>
              <a:rPr kumimoji="1" lang="ja-JP" altLang="en-US" b="1" dirty="0"/>
              <a:t>規格書</a:t>
            </a:r>
            <a:endParaRPr kumimoji="1" lang="en-US" altLang="ja-JP" b="1" dirty="0"/>
          </a:p>
          <a:p>
            <a:pPr algn="ctr"/>
            <a:endParaRPr kumimoji="1" lang="ja-JP" altLang="en-US" b="1" dirty="0"/>
          </a:p>
        </p:txBody>
      </p:sp>
      <p:sp>
        <p:nvSpPr>
          <p:cNvPr id="17" name="正方形/長方形 16">
            <a:extLst>
              <a:ext uri="{FF2B5EF4-FFF2-40B4-BE49-F238E27FC236}">
                <a16:creationId xmlns:a16="http://schemas.microsoft.com/office/drawing/2014/main" id="{7E175111-6D8E-DC34-1E31-4B9A2B8E4CB2}"/>
              </a:ext>
            </a:extLst>
          </p:cNvPr>
          <p:cNvSpPr/>
          <p:nvPr/>
        </p:nvSpPr>
        <p:spPr>
          <a:xfrm>
            <a:off x="4503990" y="5271888"/>
            <a:ext cx="1965266" cy="1288303"/>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D72EFD9F-901F-D807-78C0-E0C6F49C5290}"/>
              </a:ext>
            </a:extLst>
          </p:cNvPr>
          <p:cNvSpPr/>
          <p:nvPr/>
        </p:nvSpPr>
        <p:spPr>
          <a:xfrm>
            <a:off x="5169822" y="5125507"/>
            <a:ext cx="695981" cy="2790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1"/>
                </a:solidFill>
              </a:rPr>
              <a:t>動画</a:t>
            </a:r>
          </a:p>
        </p:txBody>
      </p:sp>
      <p:sp>
        <p:nvSpPr>
          <p:cNvPr id="20" name="正方形/長方形 19">
            <a:extLst>
              <a:ext uri="{FF2B5EF4-FFF2-40B4-BE49-F238E27FC236}">
                <a16:creationId xmlns:a16="http://schemas.microsoft.com/office/drawing/2014/main" id="{AF002B51-A82E-4E25-A59F-2619FA203575}"/>
              </a:ext>
            </a:extLst>
          </p:cNvPr>
          <p:cNvSpPr/>
          <p:nvPr/>
        </p:nvSpPr>
        <p:spPr>
          <a:xfrm>
            <a:off x="6769515" y="5758514"/>
            <a:ext cx="1781676"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https://www.piif.jmtc.or.jp/cmkikaku/</a:t>
            </a:r>
            <a:endParaRPr kumimoji="1" lang="ja-JP" altLang="en-US" sz="1400" dirty="0"/>
          </a:p>
        </p:txBody>
      </p:sp>
      <p:sp>
        <p:nvSpPr>
          <p:cNvPr id="21" name="正方形/長方形 20">
            <a:extLst>
              <a:ext uri="{FF2B5EF4-FFF2-40B4-BE49-F238E27FC236}">
                <a16:creationId xmlns:a16="http://schemas.microsoft.com/office/drawing/2014/main" id="{89301A69-CFB0-64D2-6F93-273936164913}"/>
              </a:ext>
            </a:extLst>
          </p:cNvPr>
          <p:cNvSpPr/>
          <p:nvPr/>
        </p:nvSpPr>
        <p:spPr>
          <a:xfrm>
            <a:off x="4516060" y="5924953"/>
            <a:ext cx="1943463"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accent1"/>
                </a:solidFill>
              </a:rPr>
              <a:t>https://www.youtube.com/channel/UCbGkcoZBnqS2yE5RP9vZJhA</a:t>
            </a:r>
            <a:endParaRPr kumimoji="1" lang="ja-JP" altLang="en-US" sz="900" dirty="0">
              <a:solidFill>
                <a:schemeClr val="accent1"/>
              </a:solidFill>
            </a:endParaRPr>
          </a:p>
        </p:txBody>
      </p:sp>
    </p:spTree>
    <p:extLst>
      <p:ext uri="{BB962C8B-B14F-4D97-AF65-F5344CB8AC3E}">
        <p14:creationId xmlns:p14="http://schemas.microsoft.com/office/powerpoint/2010/main" val="274167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FF5DFAC4-8B3D-D2FC-1199-E4F185C4E17B}"/>
              </a:ext>
            </a:extLst>
          </p:cNvPr>
          <p:cNvGraphicFramePr>
            <a:graphicFrameLocks/>
          </p:cNvGraphicFramePr>
          <p:nvPr>
            <p:extLst>
              <p:ext uri="{D42A27DB-BD31-4B8C-83A1-F6EECF244321}">
                <p14:modId xmlns:p14="http://schemas.microsoft.com/office/powerpoint/2010/main" val="887871120"/>
              </p:ext>
            </p:extLst>
          </p:nvPr>
        </p:nvGraphicFramePr>
        <p:xfrm>
          <a:off x="356278" y="1038944"/>
          <a:ext cx="8431443" cy="3938941"/>
        </p:xfrm>
        <a:graphic>
          <a:graphicData uri="http://schemas.openxmlformats.org/drawingml/2006/chart">
            <c:chart xmlns:c="http://schemas.openxmlformats.org/drawingml/2006/chart" xmlns:r="http://schemas.openxmlformats.org/officeDocument/2006/relationships" r:id="rId3"/>
          </a:graphicData>
        </a:graphic>
      </p:graphicFrame>
      <p:sp>
        <p:nvSpPr>
          <p:cNvPr id="9" name="コンテンツ プレースホルダー 8">
            <a:extLst>
              <a:ext uri="{FF2B5EF4-FFF2-40B4-BE49-F238E27FC236}">
                <a16:creationId xmlns:a16="http://schemas.microsoft.com/office/drawing/2014/main" id="{2D624FFC-C0DF-43A3-8A59-AA75183809A1}"/>
              </a:ext>
            </a:extLst>
          </p:cNvPr>
          <p:cNvSpPr>
            <a:spLocks noGrp="1"/>
          </p:cNvSpPr>
          <p:nvPr>
            <p:ph idx="1"/>
          </p:nvPr>
        </p:nvSpPr>
        <p:spPr>
          <a:xfrm>
            <a:off x="196139" y="5197165"/>
            <a:ext cx="8871661" cy="1478280"/>
          </a:xfrm>
        </p:spPr>
        <p:txBody>
          <a:bodyPr>
            <a:normAutofit/>
          </a:bodyPr>
          <a:lstStyle/>
          <a:p>
            <a:pPr>
              <a:lnSpc>
                <a:spcPts val="1800"/>
              </a:lnSpc>
            </a:pPr>
            <a:r>
              <a:rPr lang="ja-JP" altLang="en-US" sz="1800" dirty="0">
                <a:latin typeface="游ゴシック" panose="020B0400000000000000" pitchFamily="50" charset="-128"/>
                <a:ea typeface="游ゴシック" panose="020B0400000000000000" pitchFamily="50" charset="-128"/>
              </a:rPr>
              <a:t>枝肉価格指数は、</a:t>
            </a:r>
            <a:r>
              <a:rPr lang="en-US" altLang="ja-JP" sz="1800" dirty="0">
                <a:latin typeface="游ゴシック" panose="020B0400000000000000" pitchFamily="50" charset="-128"/>
                <a:ea typeface="游ゴシック" panose="020B0400000000000000" pitchFamily="50" charset="-128"/>
              </a:rPr>
              <a:t>2021</a:t>
            </a:r>
            <a:r>
              <a:rPr lang="ja-JP" altLang="en-US" sz="1800" dirty="0">
                <a:latin typeface="游ゴシック" panose="020B0400000000000000" pitchFamily="50" charset="-128"/>
                <a:ea typeface="游ゴシック" panose="020B0400000000000000" pitchFamily="50" charset="-128"/>
              </a:rPr>
              <a:t>年後半から物価の上昇による消費者の生活防衛意識の高まりにより低下傾向で推移。</a:t>
            </a:r>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ロインは、高級な部位であるため、消費者の節約志向の影響を受けて低迷。</a:t>
            </a:r>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ヒレは、外食需要の回復により、</a:t>
            </a:r>
            <a:r>
              <a:rPr lang="en-US" altLang="ja-JP" sz="1800" dirty="0">
                <a:latin typeface="游ゴシック" panose="020B0400000000000000" pitchFamily="50" charset="-128"/>
                <a:ea typeface="游ゴシック" panose="020B0400000000000000" pitchFamily="50" charset="-128"/>
              </a:rPr>
              <a:t>2022</a:t>
            </a:r>
            <a:r>
              <a:rPr lang="ja-JP" altLang="en-US" sz="1800" dirty="0">
                <a:latin typeface="游ゴシック" panose="020B0400000000000000" pitchFamily="50" charset="-128"/>
                <a:ea typeface="游ゴシック" panose="020B0400000000000000" pitchFamily="50" charset="-128"/>
              </a:rPr>
              <a:t>年後半からは価格指数が</a:t>
            </a:r>
            <a:r>
              <a:rPr lang="en-US" altLang="ja-JP" sz="1800" dirty="0">
                <a:latin typeface="游ゴシック" panose="020B0400000000000000" pitchFamily="50" charset="-128"/>
                <a:ea typeface="游ゴシック" panose="020B0400000000000000" pitchFamily="50" charset="-128"/>
              </a:rPr>
              <a:t>100</a:t>
            </a:r>
            <a:r>
              <a:rPr lang="ja-JP" altLang="en-US" sz="1800" dirty="0">
                <a:latin typeface="游ゴシック" panose="020B0400000000000000" pitchFamily="50" charset="-128"/>
                <a:ea typeface="游ゴシック" panose="020B0400000000000000" pitchFamily="50" charset="-128"/>
              </a:rPr>
              <a:t>を超えて推移。</a:t>
            </a:r>
          </a:p>
        </p:txBody>
      </p:sp>
      <p:sp>
        <p:nvSpPr>
          <p:cNvPr id="4" name="スライド番号プレースホルダー 3">
            <a:extLst>
              <a:ext uri="{FF2B5EF4-FFF2-40B4-BE49-F238E27FC236}">
                <a16:creationId xmlns:a16="http://schemas.microsoft.com/office/drawing/2014/main" id="{B96081A0-4D05-40AB-B64A-A7E2477383FB}"/>
              </a:ext>
            </a:extLst>
          </p:cNvPr>
          <p:cNvSpPr>
            <a:spLocks noGrp="1"/>
          </p:cNvSpPr>
          <p:nvPr>
            <p:ph type="sldNum" sz="quarter" idx="12"/>
          </p:nvPr>
        </p:nvSpPr>
        <p:spPr>
          <a:xfrm>
            <a:off x="8699224" y="6492883"/>
            <a:ext cx="444776" cy="365125"/>
          </a:xfrm>
        </p:spPr>
        <p:txBody>
          <a:bodyPr/>
          <a:lstStyle/>
          <a:p>
            <a:r>
              <a:rPr kumimoji="1" lang="ja-JP" altLang="en-US" sz="1400" dirty="0"/>
              <a:t>１</a:t>
            </a:r>
          </a:p>
        </p:txBody>
      </p:sp>
      <p:sp>
        <p:nvSpPr>
          <p:cNvPr id="6" name="タイトル 1">
            <a:extLst>
              <a:ext uri="{FF2B5EF4-FFF2-40B4-BE49-F238E27FC236}">
                <a16:creationId xmlns:a16="http://schemas.microsoft.com/office/drawing/2014/main" id="{5A2D6F0F-FD3F-4096-8D63-0FB6D8852399}"/>
              </a:ext>
            </a:extLst>
          </p:cNvPr>
          <p:cNvSpPr txBox="1">
            <a:spLocks/>
          </p:cNvSpPr>
          <p:nvPr/>
        </p:nvSpPr>
        <p:spPr>
          <a:xfrm>
            <a:off x="272339" y="225276"/>
            <a:ext cx="8599322" cy="649375"/>
          </a:xfrm>
          <a:prstGeom prst="rect">
            <a:avLst/>
          </a:prstGeom>
          <a:solidFill>
            <a:srgbClr val="92D050"/>
          </a:solidFill>
          <a:ln>
            <a:solidFill>
              <a:schemeClr val="bg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400" b="1" dirty="0">
                <a:solidFill>
                  <a:schemeClr val="bg1"/>
                </a:solidFill>
                <a:latin typeface="ＭＳ Ｐゴシック" panose="020B0600070205080204" pitchFamily="50" charset="-128"/>
                <a:ea typeface="ＭＳ Ｐゴシック" panose="020B0600070205080204" pitchFamily="50" charset="-128"/>
              </a:rPr>
              <a:t>Ⅰ </a:t>
            </a:r>
            <a:r>
              <a:rPr lang="ja-JP" altLang="en-US" sz="2400" b="1" dirty="0">
                <a:solidFill>
                  <a:schemeClr val="bg1"/>
                </a:solidFill>
                <a:latin typeface="ＭＳ Ｐゴシック" panose="020B0600070205080204" pitchFamily="50" charset="-128"/>
                <a:ea typeface="ＭＳ Ｐゴシック" panose="020B0600070205080204" pitchFamily="50" charset="-128"/>
              </a:rPr>
              <a:t>物価上昇下の食肉販売の現状　１ 和牛肉価格の動向</a:t>
            </a:r>
          </a:p>
        </p:txBody>
      </p:sp>
      <p:sp>
        <p:nvSpPr>
          <p:cNvPr id="7" name="テキスト ボックス 8">
            <a:extLst>
              <a:ext uri="{FF2B5EF4-FFF2-40B4-BE49-F238E27FC236}">
                <a16:creationId xmlns:a16="http://schemas.microsoft.com/office/drawing/2014/main" id="{AF496A13-0A54-0DF7-5316-EEB1A4E6C77B}"/>
              </a:ext>
            </a:extLst>
          </p:cNvPr>
          <p:cNvSpPr txBox="1"/>
          <p:nvPr/>
        </p:nvSpPr>
        <p:spPr>
          <a:xfrm>
            <a:off x="2077128" y="980493"/>
            <a:ext cx="4791710" cy="39869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9705" indent="177800" algn="ctr">
              <a:lnSpc>
                <a:spcPts val="2000"/>
              </a:lnSpc>
            </a:pPr>
            <a:r>
              <a:rPr lang="ja-JP" sz="2000" dirty="0">
                <a:effectLst/>
                <a:latin typeface="ＭＳ ゴシック" panose="020B0609070205080204" pitchFamily="49" charset="-128"/>
                <a:ea typeface="ＭＳ ゴシック" panose="020B0609070205080204" pitchFamily="49" charset="-128"/>
                <a:cs typeface="游明朝" panose="02020400000000000000" pitchFamily="18" charset="-128"/>
              </a:rPr>
              <a:t>図１　和牛の価格指数（首都圏）</a:t>
            </a:r>
          </a:p>
        </p:txBody>
      </p:sp>
      <p:sp>
        <p:nvSpPr>
          <p:cNvPr id="8" name="テキスト ボックス 8">
            <a:extLst>
              <a:ext uri="{FF2B5EF4-FFF2-40B4-BE49-F238E27FC236}">
                <a16:creationId xmlns:a16="http://schemas.microsoft.com/office/drawing/2014/main" id="{302D15E1-9EAB-F8E5-6F0F-5FC1A473BB7C}"/>
              </a:ext>
            </a:extLst>
          </p:cNvPr>
          <p:cNvSpPr txBox="1"/>
          <p:nvPr/>
        </p:nvSpPr>
        <p:spPr>
          <a:xfrm>
            <a:off x="1046904" y="4405193"/>
            <a:ext cx="5081270" cy="663974"/>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9705" indent="-179705" algn="l">
              <a:lnSpc>
                <a:spcPts val="1600"/>
              </a:lnSpc>
            </a:pP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注</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1.</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部分肉の価格指数＝各月の重量中央値</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/2022</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年の重量中央値</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×100</a:t>
            </a:r>
            <a:endParaRPr lang="ja-JP" sz="1050" dirty="0">
              <a:effectLst/>
              <a:latin typeface="游明朝" panose="02020400000000000000" pitchFamily="18" charset="-128"/>
              <a:ea typeface="游明朝" panose="02020400000000000000" pitchFamily="18" charset="-128"/>
              <a:cs typeface="游明朝" panose="02020400000000000000" pitchFamily="18" charset="-128"/>
            </a:endParaRPr>
          </a:p>
          <a:p>
            <a:pPr marL="179705" indent="-179705" algn="l">
              <a:lnSpc>
                <a:spcPts val="1600"/>
              </a:lnSpc>
            </a:pPr>
            <a:r>
              <a:rPr lang="en-US" sz="1050" dirty="0">
                <a:effectLst/>
                <a:latin typeface="ＭＳ Ｐ明朝" panose="02020600040205080304" pitchFamily="18" charset="-128"/>
                <a:ea typeface="游明朝" panose="02020400000000000000" pitchFamily="18" charset="-128"/>
                <a:cs typeface="游明朝" panose="02020400000000000000" pitchFamily="18" charset="-128"/>
              </a:rPr>
              <a:t>  2.</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枝肉卸売価格の価格指数＝各月の平均価格</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/2022</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年の平均価格×</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100</a:t>
            </a:r>
            <a:endParaRPr lang="ja-JP" sz="1050" dirty="0">
              <a:effectLst/>
              <a:latin typeface="游明朝" panose="02020400000000000000" pitchFamily="18" charset="-128"/>
              <a:ea typeface="游明朝" panose="02020400000000000000" pitchFamily="18" charset="-128"/>
              <a:cs typeface="游明朝" panose="02020400000000000000" pitchFamily="18" charset="-128"/>
            </a:endParaRPr>
          </a:p>
          <a:p>
            <a:pPr marL="179705" indent="-179705" algn="l">
              <a:lnSpc>
                <a:spcPts val="1600"/>
              </a:lnSpc>
            </a:pPr>
            <a:r>
              <a:rPr lang="en-US" sz="1050" dirty="0">
                <a:effectLst/>
                <a:latin typeface="ＭＳ Ｐ明朝" panose="02020600040205080304" pitchFamily="18" charset="-128"/>
                <a:ea typeface="游明朝" panose="02020400000000000000" pitchFamily="18" charset="-128"/>
                <a:cs typeface="游明朝" panose="02020400000000000000" pitchFamily="18" charset="-128"/>
              </a:rPr>
              <a:t>  3.</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枝肉卸売価格は、農林水産省「畜産物流通統計」東京市場の和牛去勢</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A4</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である。</a:t>
            </a:r>
            <a:endParaRPr lang="ja-JP" sz="1050" dirty="0">
              <a:effectLst/>
              <a:latin typeface="游明朝" panose="02020400000000000000" pitchFamily="18" charset="-128"/>
              <a:ea typeface="游明朝" panose="02020400000000000000" pitchFamily="18" charset="-128"/>
              <a:cs typeface="游明朝" panose="02020400000000000000" pitchFamily="18" charset="-128"/>
            </a:endParaRPr>
          </a:p>
        </p:txBody>
      </p:sp>
    </p:spTree>
    <p:extLst>
      <p:ext uri="{BB962C8B-B14F-4D97-AF65-F5344CB8AC3E}">
        <p14:creationId xmlns:p14="http://schemas.microsoft.com/office/powerpoint/2010/main" val="916519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A1278-B303-A648-89EF-A33982271521}"/>
            </a:ext>
          </a:extLst>
        </p:cNvPr>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ADAA74DF-33AD-A235-5BCF-69377EBDAF0D}"/>
              </a:ext>
            </a:extLst>
          </p:cNvPr>
          <p:cNvGraphicFramePr>
            <a:graphicFrameLocks/>
          </p:cNvGraphicFramePr>
          <p:nvPr>
            <p:extLst>
              <p:ext uri="{D42A27DB-BD31-4B8C-83A1-F6EECF244321}">
                <p14:modId xmlns:p14="http://schemas.microsoft.com/office/powerpoint/2010/main" val="683806919"/>
              </p:ext>
            </p:extLst>
          </p:nvPr>
        </p:nvGraphicFramePr>
        <p:xfrm>
          <a:off x="272339" y="1200487"/>
          <a:ext cx="8498281" cy="325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95E73286-B77A-EE88-1B96-1A3A0953D92C}"/>
              </a:ext>
            </a:extLst>
          </p:cNvPr>
          <p:cNvSpPr>
            <a:spLocks noGrp="1"/>
          </p:cNvSpPr>
          <p:nvPr>
            <p:ph type="sldNum" sz="quarter" idx="12"/>
          </p:nvPr>
        </p:nvSpPr>
        <p:spPr>
          <a:xfrm>
            <a:off x="8699224" y="6492883"/>
            <a:ext cx="444776" cy="365125"/>
          </a:xfrm>
        </p:spPr>
        <p:txBody>
          <a:bodyPr/>
          <a:lstStyle/>
          <a:p>
            <a:r>
              <a:rPr kumimoji="1" lang="ja-JP" altLang="en-US" sz="1400" dirty="0"/>
              <a:t>２</a:t>
            </a:r>
          </a:p>
        </p:txBody>
      </p:sp>
      <p:sp>
        <p:nvSpPr>
          <p:cNvPr id="6" name="タイトル 1">
            <a:extLst>
              <a:ext uri="{FF2B5EF4-FFF2-40B4-BE49-F238E27FC236}">
                <a16:creationId xmlns:a16="http://schemas.microsoft.com/office/drawing/2014/main" id="{9AAA0071-B10D-67AB-4DDD-D716844A16A9}"/>
              </a:ext>
            </a:extLst>
          </p:cNvPr>
          <p:cNvSpPr txBox="1">
            <a:spLocks/>
          </p:cNvSpPr>
          <p:nvPr/>
        </p:nvSpPr>
        <p:spPr>
          <a:xfrm>
            <a:off x="272339" y="225276"/>
            <a:ext cx="8599322" cy="649375"/>
          </a:xfrm>
          <a:prstGeom prst="rect">
            <a:avLst/>
          </a:prstGeom>
          <a:solidFill>
            <a:srgbClr val="92D050"/>
          </a:solidFill>
          <a:ln>
            <a:solidFill>
              <a:schemeClr val="bg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b="1" dirty="0">
                <a:solidFill>
                  <a:schemeClr val="bg1"/>
                </a:solidFill>
                <a:latin typeface="ＭＳ Ｐゴシック" panose="020B0600070205080204" pitchFamily="50" charset="-128"/>
                <a:ea typeface="ＭＳ Ｐゴシック" panose="020B0600070205080204" pitchFamily="50" charset="-128"/>
              </a:rPr>
              <a:t>　２　交雑牛肉価格の動向</a:t>
            </a:r>
          </a:p>
        </p:txBody>
      </p:sp>
      <p:sp>
        <p:nvSpPr>
          <p:cNvPr id="7" name="テキスト ボックス 8">
            <a:extLst>
              <a:ext uri="{FF2B5EF4-FFF2-40B4-BE49-F238E27FC236}">
                <a16:creationId xmlns:a16="http://schemas.microsoft.com/office/drawing/2014/main" id="{F9359B14-6046-BDB0-4976-645BDB4CDF87}"/>
              </a:ext>
            </a:extLst>
          </p:cNvPr>
          <p:cNvSpPr txBox="1"/>
          <p:nvPr/>
        </p:nvSpPr>
        <p:spPr>
          <a:xfrm>
            <a:off x="2176144" y="1017750"/>
            <a:ext cx="4791710" cy="39869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9705" indent="177800">
              <a:lnSpc>
                <a:spcPts val="2000"/>
              </a:lnSpc>
            </a:pPr>
            <a:r>
              <a:rPr lang="ja-JP" sz="2000" dirty="0">
                <a:effectLst/>
                <a:latin typeface="ＭＳ ゴシック" panose="020B0609070205080204" pitchFamily="49" charset="-128"/>
                <a:ea typeface="ＭＳ ゴシック" panose="020B0609070205080204" pitchFamily="49" charset="-128"/>
                <a:cs typeface="游明朝" panose="02020400000000000000" pitchFamily="18" charset="-128"/>
              </a:rPr>
              <a:t>図</a:t>
            </a:r>
            <a:r>
              <a:rPr lang="ja-JP" altLang="en-US" sz="2000" dirty="0">
                <a:effectLst/>
                <a:latin typeface="ＭＳ ゴシック" panose="020B0609070205080204" pitchFamily="49" charset="-128"/>
                <a:ea typeface="ＭＳ ゴシック" panose="020B0609070205080204" pitchFamily="49" charset="-128"/>
                <a:cs typeface="游明朝" panose="02020400000000000000" pitchFamily="18" charset="-128"/>
              </a:rPr>
              <a:t>２</a:t>
            </a:r>
            <a:r>
              <a:rPr lang="ja-JP" sz="2000" dirty="0">
                <a:effectLst/>
                <a:latin typeface="ＭＳ ゴシック" panose="020B0609070205080204" pitchFamily="49" charset="-128"/>
                <a:ea typeface="ＭＳ ゴシック" panose="020B0609070205080204" pitchFamily="49" charset="-128"/>
                <a:cs typeface="游明朝" panose="02020400000000000000" pitchFamily="18" charset="-128"/>
              </a:rPr>
              <a:t>　</a:t>
            </a:r>
            <a:r>
              <a:rPr lang="ja-JP" altLang="en-US" sz="2000" dirty="0">
                <a:effectLst/>
                <a:latin typeface="ＭＳ ゴシック" panose="020B0609070205080204" pitchFamily="49" charset="-128"/>
                <a:ea typeface="ＭＳ ゴシック" panose="020B0609070205080204" pitchFamily="49" charset="-128"/>
                <a:cs typeface="游明朝" panose="02020400000000000000" pitchFamily="18" charset="-128"/>
              </a:rPr>
              <a:t>交雑牛</a:t>
            </a:r>
            <a:r>
              <a:rPr lang="ja-JP" sz="2000" dirty="0">
                <a:effectLst/>
                <a:latin typeface="ＭＳ ゴシック" panose="020B0609070205080204" pitchFamily="49" charset="-128"/>
                <a:ea typeface="ＭＳ ゴシック" panose="020B0609070205080204" pitchFamily="49" charset="-128"/>
                <a:cs typeface="游明朝" panose="02020400000000000000" pitchFamily="18" charset="-128"/>
              </a:rPr>
              <a:t>の価格指数（首都圏）</a:t>
            </a:r>
          </a:p>
        </p:txBody>
      </p:sp>
      <p:sp>
        <p:nvSpPr>
          <p:cNvPr id="8" name="テキスト ボックス 8">
            <a:extLst>
              <a:ext uri="{FF2B5EF4-FFF2-40B4-BE49-F238E27FC236}">
                <a16:creationId xmlns:a16="http://schemas.microsoft.com/office/drawing/2014/main" id="{F87201BB-445F-A95D-E2D6-4322F2683602}"/>
              </a:ext>
            </a:extLst>
          </p:cNvPr>
          <p:cNvSpPr txBox="1"/>
          <p:nvPr/>
        </p:nvSpPr>
        <p:spPr>
          <a:xfrm>
            <a:off x="1215390" y="4309938"/>
            <a:ext cx="5081270" cy="663974"/>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9705" indent="-179705" algn="l">
              <a:lnSpc>
                <a:spcPts val="1600"/>
              </a:lnSpc>
            </a:pP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注</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1.</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部分肉の価格指数＝各月の重量中央値</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/2022</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年の重量中央値</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×100</a:t>
            </a:r>
            <a:endParaRPr lang="ja-JP" sz="1050" dirty="0">
              <a:effectLst/>
              <a:latin typeface="游明朝" panose="02020400000000000000" pitchFamily="18" charset="-128"/>
              <a:ea typeface="游明朝" panose="02020400000000000000" pitchFamily="18" charset="-128"/>
              <a:cs typeface="游明朝" panose="02020400000000000000" pitchFamily="18" charset="-128"/>
            </a:endParaRPr>
          </a:p>
          <a:p>
            <a:pPr marL="179705" indent="-179705" algn="l">
              <a:lnSpc>
                <a:spcPts val="1600"/>
              </a:lnSpc>
            </a:pPr>
            <a:r>
              <a:rPr lang="en-US" sz="1050" dirty="0">
                <a:effectLst/>
                <a:latin typeface="ＭＳ Ｐ明朝" panose="02020600040205080304" pitchFamily="18" charset="-128"/>
                <a:ea typeface="游明朝" panose="02020400000000000000" pitchFamily="18" charset="-128"/>
                <a:cs typeface="游明朝" panose="02020400000000000000" pitchFamily="18" charset="-128"/>
              </a:rPr>
              <a:t>  2.</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枝肉卸売価格の価格指数＝各月の平均価格</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/2022</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年の平均価格×</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100</a:t>
            </a:r>
            <a:endParaRPr lang="ja-JP" sz="1050" dirty="0">
              <a:effectLst/>
              <a:latin typeface="游明朝" panose="02020400000000000000" pitchFamily="18" charset="-128"/>
              <a:ea typeface="游明朝" panose="02020400000000000000" pitchFamily="18" charset="-128"/>
              <a:cs typeface="游明朝" panose="02020400000000000000" pitchFamily="18" charset="-128"/>
            </a:endParaRPr>
          </a:p>
          <a:p>
            <a:pPr marL="179705" indent="-179705" algn="l">
              <a:lnSpc>
                <a:spcPts val="1600"/>
              </a:lnSpc>
            </a:pPr>
            <a:r>
              <a:rPr lang="en-US" sz="1050" dirty="0">
                <a:effectLst/>
                <a:latin typeface="ＭＳ Ｐ明朝" panose="02020600040205080304" pitchFamily="18" charset="-128"/>
                <a:ea typeface="游明朝" panose="02020400000000000000" pitchFamily="18" charset="-128"/>
                <a:cs typeface="游明朝" panose="02020400000000000000" pitchFamily="18" charset="-128"/>
              </a:rPr>
              <a:t>  3.</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枝肉卸売価格は、農林水産省「畜産物流通統計」東京市場の</a:t>
            </a:r>
            <a:r>
              <a:rPr lang="ja-JP" altLang="en-US" sz="1050" dirty="0">
                <a:latin typeface="游明朝" panose="02020400000000000000" pitchFamily="18" charset="-128"/>
                <a:ea typeface="ＭＳ Ｐ明朝" panose="02020600040205080304" pitchFamily="18" charset="-128"/>
                <a:cs typeface="游明朝" panose="02020400000000000000" pitchFamily="18" charset="-128"/>
              </a:rPr>
              <a:t>交雑牛</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去勢</a:t>
            </a:r>
            <a:r>
              <a:rPr lang="en-US" altLang="ja-JP" sz="1050" dirty="0">
                <a:latin typeface="游明朝" panose="02020400000000000000" pitchFamily="18" charset="-128"/>
                <a:ea typeface="ＭＳ Ｐ明朝" panose="02020600040205080304" pitchFamily="18" charset="-128"/>
                <a:cs typeface="游明朝" panose="02020400000000000000" pitchFamily="18" charset="-128"/>
              </a:rPr>
              <a:t>B3</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である。</a:t>
            </a:r>
            <a:endParaRPr lang="ja-JP" sz="1050" dirty="0">
              <a:effectLst/>
              <a:latin typeface="游明朝" panose="02020400000000000000" pitchFamily="18" charset="-128"/>
              <a:ea typeface="游明朝" panose="02020400000000000000" pitchFamily="18" charset="-128"/>
              <a:cs typeface="游明朝" panose="02020400000000000000" pitchFamily="18" charset="-128"/>
            </a:endParaRPr>
          </a:p>
        </p:txBody>
      </p:sp>
      <p:sp>
        <p:nvSpPr>
          <p:cNvPr id="11" name="コンテンツ プレースホルダー 8">
            <a:extLst>
              <a:ext uri="{FF2B5EF4-FFF2-40B4-BE49-F238E27FC236}">
                <a16:creationId xmlns:a16="http://schemas.microsoft.com/office/drawing/2014/main" id="{4B159956-71BE-4B35-16A7-301189077D10}"/>
              </a:ext>
            </a:extLst>
          </p:cNvPr>
          <p:cNvSpPr txBox="1">
            <a:spLocks/>
          </p:cNvSpPr>
          <p:nvPr/>
        </p:nvSpPr>
        <p:spPr>
          <a:xfrm>
            <a:off x="136168" y="5014603"/>
            <a:ext cx="8871661" cy="14782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1800"/>
              </a:lnSpc>
            </a:pPr>
            <a:r>
              <a:rPr lang="ja-JP" altLang="en-US" sz="1800" dirty="0">
                <a:latin typeface="游ゴシック" panose="020B0400000000000000" pitchFamily="50" charset="-128"/>
                <a:ea typeface="游ゴシック" panose="020B0400000000000000" pitchFamily="50" charset="-128"/>
              </a:rPr>
              <a:t>枝肉価格指数は、</a:t>
            </a:r>
            <a:r>
              <a:rPr lang="en-US" altLang="ja-JP" sz="1800" dirty="0">
                <a:latin typeface="游ゴシック" panose="020B0400000000000000" pitchFamily="50" charset="-128"/>
                <a:ea typeface="游ゴシック" panose="020B0400000000000000" pitchFamily="50" charset="-128"/>
              </a:rPr>
              <a:t>2023</a:t>
            </a:r>
            <a:r>
              <a:rPr lang="ja-JP" altLang="en-US" sz="1800" dirty="0">
                <a:latin typeface="游ゴシック" panose="020B0400000000000000" pitchFamily="50" charset="-128"/>
                <a:ea typeface="游ゴシック" panose="020B0400000000000000" pitchFamily="50" charset="-128"/>
              </a:rPr>
              <a:t>年に入ると</a:t>
            </a:r>
            <a:r>
              <a:rPr lang="en-US" altLang="ja-JP" sz="1800" dirty="0">
                <a:latin typeface="游ゴシック" panose="020B0400000000000000" pitchFamily="50" charset="-128"/>
                <a:ea typeface="游ゴシック" panose="020B0400000000000000" pitchFamily="50" charset="-128"/>
              </a:rPr>
              <a:t>100</a:t>
            </a:r>
            <a:r>
              <a:rPr lang="ja-JP" altLang="en-US" sz="1800" dirty="0">
                <a:latin typeface="游ゴシック" panose="020B0400000000000000" pitchFamily="50" charset="-128"/>
                <a:ea typeface="游ゴシック" panose="020B0400000000000000" pitchFamily="50" charset="-128"/>
              </a:rPr>
              <a:t>を割って推移したが、和牛と異なり同年年末から回復し</a:t>
            </a:r>
            <a:r>
              <a:rPr lang="en-US" altLang="ja-JP" sz="1800" dirty="0">
                <a:latin typeface="游ゴシック" panose="020B0400000000000000" pitchFamily="50" charset="-128"/>
                <a:ea typeface="游ゴシック" panose="020B0400000000000000" pitchFamily="50" charset="-128"/>
              </a:rPr>
              <a:t>100</a:t>
            </a:r>
            <a:r>
              <a:rPr lang="ja-JP" altLang="en-US" sz="1800" dirty="0">
                <a:latin typeface="游ゴシック" panose="020B0400000000000000" pitchFamily="50" charset="-128"/>
                <a:ea typeface="游ゴシック" panose="020B0400000000000000" pitchFamily="50" charset="-128"/>
              </a:rPr>
              <a:t>を超えて推移。</a:t>
            </a:r>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ロインは、和牛に比べて手頃な価格帯なことから需要は手堅く、</a:t>
            </a:r>
            <a:r>
              <a:rPr lang="en-US" altLang="ja-JP" sz="1800" dirty="0">
                <a:latin typeface="游ゴシック" panose="020B0400000000000000" pitchFamily="50" charset="-128"/>
                <a:ea typeface="游ゴシック" panose="020B0400000000000000" pitchFamily="50" charset="-128"/>
              </a:rPr>
              <a:t>2024</a:t>
            </a:r>
            <a:r>
              <a:rPr lang="ja-JP" altLang="en-US" sz="1800" dirty="0">
                <a:latin typeface="游ゴシック" panose="020B0400000000000000" pitchFamily="50" charset="-128"/>
                <a:ea typeface="游ゴシック" panose="020B0400000000000000" pitchFamily="50" charset="-128"/>
              </a:rPr>
              <a:t>年には指数が</a:t>
            </a:r>
            <a:r>
              <a:rPr lang="en-US" altLang="ja-JP" sz="1800" dirty="0">
                <a:latin typeface="游ゴシック" panose="020B0400000000000000" pitchFamily="50" charset="-128"/>
                <a:ea typeface="游ゴシック" panose="020B0400000000000000" pitchFamily="50" charset="-128"/>
              </a:rPr>
              <a:t>100</a:t>
            </a:r>
            <a:r>
              <a:rPr lang="ja-JP" altLang="en-US" sz="1800" dirty="0">
                <a:latin typeface="游ゴシック" panose="020B0400000000000000" pitchFamily="50" charset="-128"/>
                <a:ea typeface="游ゴシック" panose="020B0400000000000000" pitchFamily="50" charset="-128"/>
              </a:rPr>
              <a:t>前後の水準に回復して推移。</a:t>
            </a:r>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トモバラは、輸入トモバラの輸入量の減少や価格上昇の影響もあって引合いが強まり、価格指数は大きく上昇。</a:t>
            </a:r>
          </a:p>
        </p:txBody>
      </p:sp>
    </p:spTree>
    <p:extLst>
      <p:ext uri="{BB962C8B-B14F-4D97-AF65-F5344CB8AC3E}">
        <p14:creationId xmlns:p14="http://schemas.microsoft.com/office/powerpoint/2010/main" val="1546426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60969-B42F-1EB6-92A3-BED0AC479F53}"/>
            </a:ext>
          </a:extLst>
        </p:cNvPr>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3BCAF8BE-1521-42F1-8CC0-FAA8E9FCB555}"/>
              </a:ext>
            </a:extLst>
          </p:cNvPr>
          <p:cNvGraphicFramePr>
            <a:graphicFrameLocks/>
          </p:cNvGraphicFramePr>
          <p:nvPr>
            <p:extLst>
              <p:ext uri="{D42A27DB-BD31-4B8C-83A1-F6EECF244321}">
                <p14:modId xmlns:p14="http://schemas.microsoft.com/office/powerpoint/2010/main" val="81468600"/>
              </p:ext>
            </p:extLst>
          </p:nvPr>
        </p:nvGraphicFramePr>
        <p:xfrm>
          <a:off x="385233" y="1257895"/>
          <a:ext cx="8373533" cy="3539197"/>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4C2E17F8-952E-EC56-866A-0BED96A3C4AD}"/>
              </a:ext>
            </a:extLst>
          </p:cNvPr>
          <p:cNvSpPr>
            <a:spLocks noGrp="1"/>
          </p:cNvSpPr>
          <p:nvPr>
            <p:ph type="sldNum" sz="quarter" idx="12"/>
          </p:nvPr>
        </p:nvSpPr>
        <p:spPr>
          <a:xfrm>
            <a:off x="8699224" y="6492883"/>
            <a:ext cx="444776" cy="365125"/>
          </a:xfrm>
        </p:spPr>
        <p:txBody>
          <a:bodyPr/>
          <a:lstStyle/>
          <a:p>
            <a:r>
              <a:rPr kumimoji="1" lang="ja-JP" altLang="en-US" sz="1400" dirty="0"/>
              <a:t>３</a:t>
            </a:r>
          </a:p>
        </p:txBody>
      </p:sp>
      <p:sp>
        <p:nvSpPr>
          <p:cNvPr id="6" name="タイトル 1">
            <a:extLst>
              <a:ext uri="{FF2B5EF4-FFF2-40B4-BE49-F238E27FC236}">
                <a16:creationId xmlns:a16="http://schemas.microsoft.com/office/drawing/2014/main" id="{2FB027D5-5ED9-4FFE-0FEE-1B8A979D8E55}"/>
              </a:ext>
            </a:extLst>
          </p:cNvPr>
          <p:cNvSpPr txBox="1">
            <a:spLocks/>
          </p:cNvSpPr>
          <p:nvPr/>
        </p:nvSpPr>
        <p:spPr>
          <a:xfrm>
            <a:off x="272339" y="225276"/>
            <a:ext cx="8599322" cy="649375"/>
          </a:xfrm>
          <a:prstGeom prst="rect">
            <a:avLst/>
          </a:prstGeom>
          <a:solidFill>
            <a:srgbClr val="92D050"/>
          </a:solidFill>
          <a:ln>
            <a:solidFill>
              <a:schemeClr val="bg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b="1" dirty="0">
                <a:solidFill>
                  <a:schemeClr val="bg1"/>
                </a:solidFill>
                <a:latin typeface="ＭＳ Ｐゴシック" panose="020B0600070205080204" pitchFamily="50" charset="-128"/>
                <a:ea typeface="ＭＳ Ｐゴシック" panose="020B0600070205080204" pitchFamily="50" charset="-128"/>
              </a:rPr>
              <a:t>　３　乳牛肉価格の動向</a:t>
            </a:r>
          </a:p>
        </p:txBody>
      </p:sp>
      <p:sp>
        <p:nvSpPr>
          <p:cNvPr id="7" name="テキスト ボックス 8">
            <a:extLst>
              <a:ext uri="{FF2B5EF4-FFF2-40B4-BE49-F238E27FC236}">
                <a16:creationId xmlns:a16="http://schemas.microsoft.com/office/drawing/2014/main" id="{3B725DF2-D181-CA29-7D57-C605C7798D09}"/>
              </a:ext>
            </a:extLst>
          </p:cNvPr>
          <p:cNvSpPr txBox="1"/>
          <p:nvPr/>
        </p:nvSpPr>
        <p:spPr>
          <a:xfrm>
            <a:off x="2176144" y="1017750"/>
            <a:ext cx="4791710" cy="39869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9705" indent="177800">
              <a:lnSpc>
                <a:spcPts val="2000"/>
              </a:lnSpc>
            </a:pPr>
            <a:r>
              <a:rPr lang="ja-JP" sz="2000" dirty="0">
                <a:effectLst/>
                <a:latin typeface="ＭＳ ゴシック" panose="020B0609070205080204" pitchFamily="49" charset="-128"/>
                <a:ea typeface="ＭＳ ゴシック" panose="020B0609070205080204" pitchFamily="49" charset="-128"/>
                <a:cs typeface="游明朝" panose="02020400000000000000" pitchFamily="18" charset="-128"/>
              </a:rPr>
              <a:t>図</a:t>
            </a:r>
            <a:r>
              <a:rPr lang="ja-JP" altLang="en-US" sz="2000" dirty="0">
                <a:effectLst/>
                <a:latin typeface="ＭＳ ゴシック" panose="020B0609070205080204" pitchFamily="49" charset="-128"/>
                <a:ea typeface="ＭＳ ゴシック" panose="020B0609070205080204" pitchFamily="49" charset="-128"/>
                <a:cs typeface="游明朝" panose="02020400000000000000" pitchFamily="18" charset="-128"/>
              </a:rPr>
              <a:t>３</a:t>
            </a:r>
            <a:r>
              <a:rPr lang="ja-JP" sz="2000" dirty="0">
                <a:effectLst/>
                <a:latin typeface="ＭＳ ゴシック" panose="020B0609070205080204" pitchFamily="49" charset="-128"/>
                <a:ea typeface="ＭＳ ゴシック" panose="020B0609070205080204" pitchFamily="49" charset="-128"/>
                <a:cs typeface="游明朝" panose="02020400000000000000" pitchFamily="18" charset="-128"/>
              </a:rPr>
              <a:t>　</a:t>
            </a:r>
            <a:r>
              <a:rPr lang="ja-JP" altLang="en-US" sz="2000" dirty="0">
                <a:effectLst/>
                <a:latin typeface="ＭＳ ゴシック" panose="020B0609070205080204" pitchFamily="49" charset="-128"/>
                <a:ea typeface="ＭＳ ゴシック" panose="020B0609070205080204" pitchFamily="49" charset="-128"/>
                <a:cs typeface="游明朝" panose="02020400000000000000" pitchFamily="18" charset="-128"/>
              </a:rPr>
              <a:t>乳牛</a:t>
            </a:r>
            <a:r>
              <a:rPr lang="ja-JP" sz="2000" dirty="0">
                <a:effectLst/>
                <a:latin typeface="ＭＳ ゴシック" panose="020B0609070205080204" pitchFamily="49" charset="-128"/>
                <a:ea typeface="ＭＳ ゴシック" panose="020B0609070205080204" pitchFamily="49" charset="-128"/>
                <a:cs typeface="游明朝" panose="02020400000000000000" pitchFamily="18" charset="-128"/>
              </a:rPr>
              <a:t>の価格指数（首都圏）</a:t>
            </a:r>
          </a:p>
        </p:txBody>
      </p:sp>
      <p:sp>
        <p:nvSpPr>
          <p:cNvPr id="8" name="テキスト ボックス 8">
            <a:extLst>
              <a:ext uri="{FF2B5EF4-FFF2-40B4-BE49-F238E27FC236}">
                <a16:creationId xmlns:a16="http://schemas.microsoft.com/office/drawing/2014/main" id="{91DF21A1-AD51-82CA-9A56-D74871E8EAF3}"/>
              </a:ext>
            </a:extLst>
          </p:cNvPr>
          <p:cNvSpPr txBox="1"/>
          <p:nvPr/>
        </p:nvSpPr>
        <p:spPr>
          <a:xfrm>
            <a:off x="1232323" y="4224960"/>
            <a:ext cx="5081270" cy="663974"/>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9705" indent="-179705" algn="l">
              <a:lnSpc>
                <a:spcPts val="1600"/>
              </a:lnSpc>
            </a:pP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注</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1.</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部分肉の価格指数＝各月の重量中央値</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/2022</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年の重量中央値</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×100</a:t>
            </a:r>
            <a:endParaRPr lang="ja-JP" sz="1050" dirty="0">
              <a:effectLst/>
              <a:latin typeface="游明朝" panose="02020400000000000000" pitchFamily="18" charset="-128"/>
              <a:ea typeface="游明朝" panose="02020400000000000000" pitchFamily="18" charset="-128"/>
              <a:cs typeface="游明朝" panose="02020400000000000000" pitchFamily="18" charset="-128"/>
            </a:endParaRPr>
          </a:p>
          <a:p>
            <a:pPr marL="179705" indent="-179705" algn="l">
              <a:lnSpc>
                <a:spcPts val="1600"/>
              </a:lnSpc>
            </a:pPr>
            <a:r>
              <a:rPr lang="en-US" sz="1050" dirty="0">
                <a:effectLst/>
                <a:latin typeface="ＭＳ Ｐ明朝" panose="02020600040205080304" pitchFamily="18" charset="-128"/>
                <a:ea typeface="游明朝" panose="02020400000000000000" pitchFamily="18" charset="-128"/>
                <a:cs typeface="游明朝" panose="02020400000000000000" pitchFamily="18" charset="-128"/>
              </a:rPr>
              <a:t>  2.</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枝肉卸売価格の価格指数＝各月の平均価格</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/2022</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年の平均価格×</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100</a:t>
            </a:r>
            <a:endParaRPr lang="ja-JP" sz="1050" dirty="0">
              <a:effectLst/>
              <a:latin typeface="游明朝" panose="02020400000000000000" pitchFamily="18" charset="-128"/>
              <a:ea typeface="游明朝" panose="02020400000000000000" pitchFamily="18" charset="-128"/>
              <a:cs typeface="游明朝" panose="02020400000000000000" pitchFamily="18" charset="-128"/>
            </a:endParaRPr>
          </a:p>
          <a:p>
            <a:pPr marL="179705" indent="-179705" algn="l">
              <a:lnSpc>
                <a:spcPts val="1600"/>
              </a:lnSpc>
            </a:pPr>
            <a:r>
              <a:rPr lang="en-US" sz="1050" dirty="0">
                <a:effectLst/>
                <a:latin typeface="ＭＳ Ｐ明朝" panose="02020600040205080304" pitchFamily="18" charset="-128"/>
                <a:ea typeface="游明朝" panose="02020400000000000000" pitchFamily="18" charset="-128"/>
                <a:cs typeface="游明朝" panose="02020400000000000000" pitchFamily="18" charset="-128"/>
              </a:rPr>
              <a:t>  3.</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枝肉卸売価格は、農林水産省「畜産物流通統計」東京市場の</a:t>
            </a:r>
            <a:r>
              <a:rPr lang="ja-JP" altLang="en-US" sz="1050" dirty="0">
                <a:effectLst/>
                <a:latin typeface="游明朝" panose="02020400000000000000" pitchFamily="18" charset="-128"/>
                <a:ea typeface="ＭＳ Ｐ明朝" panose="02020600040205080304" pitchFamily="18" charset="-128"/>
                <a:cs typeface="游明朝" panose="02020400000000000000" pitchFamily="18" charset="-128"/>
              </a:rPr>
              <a:t>乳牛</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去勢</a:t>
            </a:r>
            <a:r>
              <a:rPr lang="en-US" altLang="ja-JP" sz="1050" dirty="0">
                <a:latin typeface="游明朝" panose="02020400000000000000" pitchFamily="18" charset="-128"/>
                <a:ea typeface="ＭＳ Ｐ明朝" panose="02020600040205080304" pitchFamily="18" charset="-128"/>
                <a:cs typeface="游明朝" panose="02020400000000000000" pitchFamily="18" charset="-128"/>
              </a:rPr>
              <a:t>B2</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である。</a:t>
            </a:r>
            <a:endParaRPr lang="ja-JP" sz="1050" dirty="0">
              <a:effectLst/>
              <a:latin typeface="游明朝" panose="02020400000000000000" pitchFamily="18" charset="-128"/>
              <a:ea typeface="游明朝" panose="02020400000000000000" pitchFamily="18" charset="-128"/>
              <a:cs typeface="游明朝" panose="02020400000000000000" pitchFamily="18" charset="-128"/>
            </a:endParaRPr>
          </a:p>
        </p:txBody>
      </p:sp>
      <p:sp>
        <p:nvSpPr>
          <p:cNvPr id="11" name="コンテンツ プレースホルダー 8">
            <a:extLst>
              <a:ext uri="{FF2B5EF4-FFF2-40B4-BE49-F238E27FC236}">
                <a16:creationId xmlns:a16="http://schemas.microsoft.com/office/drawing/2014/main" id="{16BB08BA-F73E-FD59-2B29-EA7F31E37894}"/>
              </a:ext>
            </a:extLst>
          </p:cNvPr>
          <p:cNvSpPr txBox="1">
            <a:spLocks/>
          </p:cNvSpPr>
          <p:nvPr/>
        </p:nvSpPr>
        <p:spPr>
          <a:xfrm>
            <a:off x="196139" y="5101110"/>
            <a:ext cx="8871661" cy="14782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1800"/>
              </a:lnSpc>
            </a:pPr>
            <a:r>
              <a:rPr lang="ja-JP" altLang="en-US" sz="1800" dirty="0">
                <a:latin typeface="游ゴシック" panose="020B0400000000000000" pitchFamily="50" charset="-128"/>
                <a:ea typeface="游ゴシック" panose="020B0400000000000000" pitchFamily="50" charset="-128"/>
              </a:rPr>
              <a:t>枝肉価格指数は、</a:t>
            </a:r>
            <a:r>
              <a:rPr lang="en-US" altLang="ja-JP" sz="1800" dirty="0">
                <a:effectLst/>
                <a:latin typeface="游ゴシック" panose="020B0400000000000000" pitchFamily="50" charset="-128"/>
                <a:ea typeface="游ゴシック" panose="020B0400000000000000" pitchFamily="50" charset="-128"/>
                <a:cs typeface="ＭＳ 明朝" panose="02020609040205080304" pitchFamily="17" charset="-128"/>
              </a:rPr>
              <a:t>2023</a:t>
            </a:r>
            <a:r>
              <a:rPr lang="ja-JP" altLang="ja-JP" sz="1800" dirty="0">
                <a:effectLst/>
                <a:latin typeface="游ゴシック" panose="020B0400000000000000" pitchFamily="50" charset="-128"/>
                <a:ea typeface="游ゴシック" panose="020B0400000000000000" pitchFamily="50" charset="-128"/>
                <a:cs typeface="ＭＳ 明朝" panose="02020609040205080304" pitchFamily="17" charset="-128"/>
              </a:rPr>
              <a:t>年後半には大き</a:t>
            </a:r>
            <a:r>
              <a:rPr lang="ja-JP" altLang="en-US" sz="1800" dirty="0">
                <a:effectLst/>
                <a:latin typeface="游ゴシック" panose="020B0400000000000000" pitchFamily="50" charset="-128"/>
                <a:ea typeface="游ゴシック" panose="020B0400000000000000" pitchFamily="50" charset="-128"/>
                <a:cs typeface="ＭＳ 明朝" panose="02020609040205080304" pitchFamily="17" charset="-128"/>
              </a:rPr>
              <a:t>く</a:t>
            </a:r>
            <a:r>
              <a:rPr lang="ja-JP" altLang="ja-JP" sz="1800" dirty="0">
                <a:effectLst/>
                <a:latin typeface="游ゴシック" panose="020B0400000000000000" pitchFamily="50" charset="-128"/>
                <a:ea typeface="游ゴシック" panose="020B0400000000000000" pitchFamily="50" charset="-128"/>
                <a:cs typeface="ＭＳ 明朝" panose="02020609040205080304" pitchFamily="17" charset="-128"/>
              </a:rPr>
              <a:t>落ち込</a:t>
            </a:r>
            <a:r>
              <a:rPr lang="ja-JP" altLang="en-US" sz="1800" dirty="0">
                <a:effectLst/>
                <a:latin typeface="游ゴシック" panose="020B0400000000000000" pitchFamily="50" charset="-128"/>
                <a:ea typeface="游ゴシック" panose="020B0400000000000000" pitchFamily="50" charset="-128"/>
                <a:cs typeface="ＭＳ 明朝" panose="02020609040205080304" pitchFamily="17" charset="-128"/>
              </a:rPr>
              <a:t>んだものの</a:t>
            </a:r>
            <a:r>
              <a:rPr lang="ja-JP" altLang="ja-JP" sz="1800" dirty="0">
                <a:effectLst/>
                <a:latin typeface="游ゴシック" panose="020B0400000000000000" pitchFamily="50" charset="-128"/>
                <a:ea typeface="游ゴシック" panose="020B0400000000000000" pitchFamily="50" charset="-128"/>
                <a:cs typeface="ＭＳ 明朝" panose="02020609040205080304" pitchFamily="17" charset="-128"/>
              </a:rPr>
              <a:t>、</a:t>
            </a:r>
            <a:r>
              <a:rPr lang="en-US" altLang="ja-JP" sz="1800" dirty="0">
                <a:effectLst/>
                <a:latin typeface="游ゴシック" panose="020B0400000000000000" pitchFamily="50" charset="-128"/>
                <a:ea typeface="游ゴシック" panose="020B0400000000000000" pitchFamily="50" charset="-128"/>
                <a:cs typeface="ＭＳ 明朝" panose="02020609040205080304" pitchFamily="17" charset="-128"/>
              </a:rPr>
              <a:t>2024</a:t>
            </a:r>
            <a:r>
              <a:rPr lang="ja-JP" altLang="ja-JP" sz="1800" dirty="0">
                <a:effectLst/>
                <a:latin typeface="游ゴシック" panose="020B0400000000000000" pitchFamily="50" charset="-128"/>
                <a:ea typeface="游ゴシック" panose="020B0400000000000000" pitchFamily="50" charset="-128"/>
                <a:cs typeface="ＭＳ 明朝" panose="02020609040205080304" pitchFamily="17" charset="-128"/>
              </a:rPr>
              <a:t>年になると回復</a:t>
            </a:r>
            <a:r>
              <a:rPr lang="ja-JP" altLang="en-US" sz="1800" dirty="0">
                <a:effectLst/>
                <a:latin typeface="游ゴシック" panose="020B0400000000000000" pitchFamily="50" charset="-128"/>
                <a:ea typeface="游ゴシック" panose="020B0400000000000000" pitchFamily="50" charset="-128"/>
                <a:cs typeface="ＭＳ 明朝" panose="02020609040205080304" pitchFamily="17" charset="-128"/>
              </a:rPr>
              <a:t>。</a:t>
            </a:r>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ロインは、他の畜種に比べ手頃な価格帯であることから輸入品の代替となり、</a:t>
            </a:r>
            <a:r>
              <a:rPr lang="en-US" altLang="ja-JP" sz="1800" dirty="0">
                <a:latin typeface="游ゴシック" panose="020B0400000000000000" pitchFamily="50" charset="-128"/>
                <a:ea typeface="游ゴシック" panose="020B0400000000000000" pitchFamily="50" charset="-128"/>
              </a:rPr>
              <a:t>2022</a:t>
            </a:r>
            <a:r>
              <a:rPr lang="ja-JP" altLang="en-US" sz="1800" dirty="0">
                <a:latin typeface="游ゴシック" panose="020B0400000000000000" pitchFamily="50" charset="-128"/>
                <a:ea typeface="游ゴシック" panose="020B0400000000000000" pitchFamily="50" charset="-128"/>
              </a:rPr>
              <a:t>年半ばから需要が戻って上昇。</a:t>
            </a:r>
            <a:endParaRPr lang="en-US" altLang="ja-JP" sz="1800" dirty="0">
              <a:latin typeface="游ゴシック" panose="020B0400000000000000" pitchFamily="50" charset="-128"/>
              <a:ea typeface="游ゴシック" panose="020B0400000000000000" pitchFamily="50" charset="-128"/>
            </a:endParaRPr>
          </a:p>
          <a:p>
            <a:r>
              <a:rPr lang="ja-JP" altLang="ja-JP" sz="1800" dirty="0">
                <a:effectLst/>
                <a:latin typeface="游ゴシック" panose="020B0400000000000000" pitchFamily="50" charset="-128"/>
                <a:ea typeface="游ゴシック" panose="020B0400000000000000" pitchFamily="50" charset="-128"/>
                <a:cs typeface="ＭＳ 明朝" panose="02020609040205080304" pitchFamily="17" charset="-128"/>
              </a:rPr>
              <a:t>ウチモモは、</a:t>
            </a:r>
            <a:r>
              <a:rPr lang="ja-JP" altLang="en-US" sz="1800" dirty="0">
                <a:effectLst/>
                <a:latin typeface="游ゴシック" panose="020B0400000000000000" pitchFamily="50" charset="-128"/>
                <a:ea typeface="游ゴシック" panose="020B0400000000000000" pitchFamily="50" charset="-128"/>
                <a:cs typeface="ＭＳ 明朝" panose="02020609040205080304" pitchFamily="17" charset="-128"/>
              </a:rPr>
              <a:t>赤身を特徴とし価格は比較的安く、</a:t>
            </a:r>
            <a:r>
              <a:rPr lang="ja-JP" altLang="ja-JP" sz="1800" dirty="0">
                <a:effectLst/>
                <a:latin typeface="游ゴシック" panose="020B0400000000000000" pitchFamily="50" charset="-128"/>
                <a:ea typeface="游ゴシック" panose="020B0400000000000000" pitchFamily="50" charset="-128"/>
                <a:cs typeface="ＭＳ 明朝" panose="02020609040205080304" pitchFamily="17" charset="-128"/>
              </a:rPr>
              <a:t>安定した需要を反映して横ばいで推移</a:t>
            </a:r>
            <a:r>
              <a:rPr lang="ja-JP" altLang="en-US" sz="1800" dirty="0">
                <a:effectLst/>
                <a:latin typeface="游ゴシック" panose="020B0400000000000000" pitchFamily="50" charset="-128"/>
                <a:ea typeface="游ゴシック" panose="020B0400000000000000" pitchFamily="50" charset="-128"/>
                <a:cs typeface="ＭＳ 明朝" panose="02020609040205080304" pitchFamily="17" charset="-128"/>
              </a:rPr>
              <a:t>。</a:t>
            </a:r>
            <a:endParaRPr lang="ja-JP" altLang="en-US" sz="1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6921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DABA0-BEED-57C3-3488-1D0F84A91647}"/>
            </a:ext>
          </a:extLst>
        </p:cNvPr>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D8F90C50-702D-9BFE-10D7-C4E2FC5473BA}"/>
              </a:ext>
            </a:extLst>
          </p:cNvPr>
          <p:cNvGraphicFramePr>
            <a:graphicFrameLocks/>
          </p:cNvGraphicFramePr>
          <p:nvPr>
            <p:extLst>
              <p:ext uri="{D42A27DB-BD31-4B8C-83A1-F6EECF244321}">
                <p14:modId xmlns:p14="http://schemas.microsoft.com/office/powerpoint/2010/main" val="3875290907"/>
              </p:ext>
            </p:extLst>
          </p:nvPr>
        </p:nvGraphicFramePr>
        <p:xfrm>
          <a:off x="272339" y="1135344"/>
          <a:ext cx="8599322" cy="3329317"/>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79487F8D-991A-AE8C-5303-B2668D508E68}"/>
              </a:ext>
            </a:extLst>
          </p:cNvPr>
          <p:cNvSpPr>
            <a:spLocks noGrp="1"/>
          </p:cNvSpPr>
          <p:nvPr>
            <p:ph type="sldNum" sz="quarter" idx="12"/>
          </p:nvPr>
        </p:nvSpPr>
        <p:spPr>
          <a:xfrm>
            <a:off x="8699224" y="6492883"/>
            <a:ext cx="444776" cy="365125"/>
          </a:xfrm>
        </p:spPr>
        <p:txBody>
          <a:bodyPr/>
          <a:lstStyle/>
          <a:p>
            <a:r>
              <a:rPr kumimoji="1" lang="ja-JP" altLang="en-US" sz="1400" dirty="0"/>
              <a:t>４</a:t>
            </a:r>
          </a:p>
        </p:txBody>
      </p:sp>
      <p:sp>
        <p:nvSpPr>
          <p:cNvPr id="6" name="タイトル 1">
            <a:extLst>
              <a:ext uri="{FF2B5EF4-FFF2-40B4-BE49-F238E27FC236}">
                <a16:creationId xmlns:a16="http://schemas.microsoft.com/office/drawing/2014/main" id="{F14CD922-1D18-606E-E9DD-BF211B0FA384}"/>
              </a:ext>
            </a:extLst>
          </p:cNvPr>
          <p:cNvSpPr txBox="1">
            <a:spLocks/>
          </p:cNvSpPr>
          <p:nvPr/>
        </p:nvSpPr>
        <p:spPr>
          <a:xfrm>
            <a:off x="272339" y="225276"/>
            <a:ext cx="8599322" cy="649375"/>
          </a:xfrm>
          <a:prstGeom prst="rect">
            <a:avLst/>
          </a:prstGeom>
          <a:solidFill>
            <a:srgbClr val="92D050"/>
          </a:solidFill>
          <a:ln>
            <a:solidFill>
              <a:schemeClr val="bg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b="1" dirty="0">
                <a:solidFill>
                  <a:schemeClr val="bg1"/>
                </a:solidFill>
                <a:latin typeface="ＭＳ Ｐゴシック" panose="020B0600070205080204" pitchFamily="50" charset="-128"/>
                <a:ea typeface="ＭＳ Ｐゴシック" panose="020B0600070205080204" pitchFamily="50" charset="-128"/>
              </a:rPr>
              <a:t>　４　国産豚肉価格の動向</a:t>
            </a:r>
          </a:p>
        </p:txBody>
      </p:sp>
      <p:sp>
        <p:nvSpPr>
          <p:cNvPr id="7" name="テキスト ボックス 8">
            <a:extLst>
              <a:ext uri="{FF2B5EF4-FFF2-40B4-BE49-F238E27FC236}">
                <a16:creationId xmlns:a16="http://schemas.microsoft.com/office/drawing/2014/main" id="{1FED0158-1C1B-0BC9-61DA-51DA63BF5668}"/>
              </a:ext>
            </a:extLst>
          </p:cNvPr>
          <p:cNvSpPr txBox="1"/>
          <p:nvPr/>
        </p:nvSpPr>
        <p:spPr>
          <a:xfrm>
            <a:off x="2176143" y="1017750"/>
            <a:ext cx="4996181" cy="39869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9705" indent="177800">
              <a:lnSpc>
                <a:spcPts val="2000"/>
              </a:lnSpc>
            </a:pPr>
            <a:r>
              <a:rPr lang="ja-JP" sz="2000" dirty="0">
                <a:effectLst/>
                <a:latin typeface="ＭＳ ゴシック" panose="020B0609070205080204" pitchFamily="49" charset="-128"/>
                <a:ea typeface="ＭＳ ゴシック" panose="020B0609070205080204" pitchFamily="49" charset="-128"/>
                <a:cs typeface="游明朝" panose="02020400000000000000" pitchFamily="18" charset="-128"/>
              </a:rPr>
              <a:t>図</a:t>
            </a:r>
            <a:r>
              <a:rPr lang="ja-JP" altLang="en-US" sz="2000" dirty="0">
                <a:effectLst/>
                <a:latin typeface="ＭＳ ゴシック" panose="020B0609070205080204" pitchFamily="49" charset="-128"/>
                <a:ea typeface="ＭＳ ゴシック" panose="020B0609070205080204" pitchFamily="49" charset="-128"/>
                <a:cs typeface="游明朝" panose="02020400000000000000" pitchFamily="18" charset="-128"/>
              </a:rPr>
              <a:t>４</a:t>
            </a:r>
            <a:r>
              <a:rPr lang="ja-JP" sz="2000" dirty="0">
                <a:effectLst/>
                <a:latin typeface="ＭＳ ゴシック" panose="020B0609070205080204" pitchFamily="49" charset="-128"/>
                <a:ea typeface="ＭＳ ゴシック" panose="020B0609070205080204" pitchFamily="49" charset="-128"/>
                <a:cs typeface="游明朝" panose="02020400000000000000" pitchFamily="18" charset="-128"/>
              </a:rPr>
              <a:t>　</a:t>
            </a:r>
            <a:r>
              <a:rPr lang="ja-JP" altLang="en-US" sz="2000" dirty="0">
                <a:effectLst/>
                <a:latin typeface="ＭＳ ゴシック" panose="020B0609070205080204" pitchFamily="49" charset="-128"/>
                <a:ea typeface="ＭＳ ゴシック" panose="020B0609070205080204" pitchFamily="49" charset="-128"/>
                <a:cs typeface="游明朝" panose="02020400000000000000" pitchFamily="18" charset="-128"/>
              </a:rPr>
              <a:t>国産豚肉</a:t>
            </a:r>
            <a:r>
              <a:rPr lang="ja-JP" sz="2000" dirty="0">
                <a:effectLst/>
                <a:latin typeface="ＭＳ ゴシック" panose="020B0609070205080204" pitchFamily="49" charset="-128"/>
                <a:ea typeface="ＭＳ ゴシック" panose="020B0609070205080204" pitchFamily="49" charset="-128"/>
                <a:cs typeface="游明朝" panose="02020400000000000000" pitchFamily="18" charset="-128"/>
              </a:rPr>
              <a:t>の価格指数（首都圏）</a:t>
            </a:r>
          </a:p>
        </p:txBody>
      </p:sp>
      <p:sp>
        <p:nvSpPr>
          <p:cNvPr id="8" name="テキスト ボックス 8">
            <a:extLst>
              <a:ext uri="{FF2B5EF4-FFF2-40B4-BE49-F238E27FC236}">
                <a16:creationId xmlns:a16="http://schemas.microsoft.com/office/drawing/2014/main" id="{B1879935-B14D-C023-2039-4DE1DA8EBCB7}"/>
              </a:ext>
            </a:extLst>
          </p:cNvPr>
          <p:cNvSpPr txBox="1"/>
          <p:nvPr/>
        </p:nvSpPr>
        <p:spPr>
          <a:xfrm>
            <a:off x="1232323" y="4314866"/>
            <a:ext cx="5081270" cy="663974"/>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9705" indent="-179705" algn="l">
              <a:lnSpc>
                <a:spcPts val="1600"/>
              </a:lnSpc>
            </a:pP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注</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1.</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部分肉の価格指数＝各月の重量中央値</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/2022</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年の重量中央値</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×100</a:t>
            </a:r>
            <a:endParaRPr lang="ja-JP" sz="1050" dirty="0">
              <a:effectLst/>
              <a:latin typeface="游明朝" panose="02020400000000000000" pitchFamily="18" charset="-128"/>
              <a:ea typeface="游明朝" panose="02020400000000000000" pitchFamily="18" charset="-128"/>
              <a:cs typeface="游明朝" panose="02020400000000000000" pitchFamily="18" charset="-128"/>
            </a:endParaRPr>
          </a:p>
          <a:p>
            <a:pPr marL="179705" indent="-179705" algn="l">
              <a:lnSpc>
                <a:spcPts val="1600"/>
              </a:lnSpc>
            </a:pPr>
            <a:r>
              <a:rPr lang="en-US" sz="1050" dirty="0">
                <a:effectLst/>
                <a:latin typeface="ＭＳ Ｐ明朝" panose="02020600040205080304" pitchFamily="18" charset="-128"/>
                <a:ea typeface="游明朝" panose="02020400000000000000" pitchFamily="18" charset="-128"/>
                <a:cs typeface="游明朝" panose="02020400000000000000" pitchFamily="18" charset="-128"/>
              </a:rPr>
              <a:t>  2.</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枝肉卸売価格の価格指数＝各月の平均価格</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/2022</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年の平均価格×</a:t>
            </a:r>
            <a:r>
              <a:rPr lang="en-US" sz="1050" dirty="0">
                <a:effectLst/>
                <a:latin typeface="游明朝" panose="02020400000000000000" pitchFamily="18" charset="-128"/>
                <a:ea typeface="ＭＳ Ｐ明朝" panose="02020600040205080304" pitchFamily="18" charset="-128"/>
                <a:cs typeface="游明朝" panose="02020400000000000000" pitchFamily="18" charset="-128"/>
              </a:rPr>
              <a:t>100</a:t>
            </a:r>
            <a:endParaRPr lang="ja-JP" sz="1050" dirty="0">
              <a:effectLst/>
              <a:latin typeface="游明朝" panose="02020400000000000000" pitchFamily="18" charset="-128"/>
              <a:ea typeface="游明朝" panose="02020400000000000000" pitchFamily="18" charset="-128"/>
              <a:cs typeface="游明朝" panose="02020400000000000000" pitchFamily="18" charset="-128"/>
            </a:endParaRPr>
          </a:p>
          <a:p>
            <a:pPr marL="179705" indent="-179705" algn="l">
              <a:lnSpc>
                <a:spcPts val="1600"/>
              </a:lnSpc>
            </a:pPr>
            <a:r>
              <a:rPr lang="en-US" sz="1050" dirty="0">
                <a:effectLst/>
                <a:latin typeface="ＭＳ Ｐ明朝" panose="02020600040205080304" pitchFamily="18" charset="-128"/>
                <a:ea typeface="游明朝" panose="02020400000000000000" pitchFamily="18" charset="-128"/>
                <a:cs typeface="游明朝" panose="02020400000000000000" pitchFamily="18" charset="-128"/>
              </a:rPr>
              <a:t>  3.</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枝肉卸売価格は、農林水産省「畜産物流通統計」東京市場の</a:t>
            </a:r>
            <a:r>
              <a:rPr lang="ja-JP" altLang="en-US" sz="1050" dirty="0">
                <a:effectLst/>
                <a:latin typeface="游明朝" panose="02020400000000000000" pitchFamily="18" charset="-128"/>
                <a:ea typeface="ＭＳ Ｐ明朝" panose="02020600040205080304" pitchFamily="18" charset="-128"/>
                <a:cs typeface="游明朝" panose="02020400000000000000" pitchFamily="18" charset="-128"/>
              </a:rPr>
              <a:t>上</a:t>
            </a:r>
            <a:r>
              <a:rPr lang="ja-JP" sz="1050" dirty="0">
                <a:effectLst/>
                <a:latin typeface="游明朝" panose="02020400000000000000" pitchFamily="18" charset="-128"/>
                <a:ea typeface="ＭＳ Ｐ明朝" panose="02020600040205080304" pitchFamily="18" charset="-128"/>
                <a:cs typeface="游明朝" panose="02020400000000000000" pitchFamily="18" charset="-128"/>
              </a:rPr>
              <a:t>である。</a:t>
            </a:r>
            <a:endParaRPr lang="ja-JP" sz="1050" dirty="0">
              <a:effectLst/>
              <a:latin typeface="游明朝" panose="02020400000000000000" pitchFamily="18" charset="-128"/>
              <a:ea typeface="游明朝" panose="02020400000000000000" pitchFamily="18" charset="-128"/>
              <a:cs typeface="游明朝" panose="02020400000000000000" pitchFamily="18" charset="-128"/>
            </a:endParaRPr>
          </a:p>
        </p:txBody>
      </p:sp>
      <p:sp>
        <p:nvSpPr>
          <p:cNvPr id="11" name="コンテンツ プレースホルダー 8">
            <a:extLst>
              <a:ext uri="{FF2B5EF4-FFF2-40B4-BE49-F238E27FC236}">
                <a16:creationId xmlns:a16="http://schemas.microsoft.com/office/drawing/2014/main" id="{54D8BFAD-8B7D-678E-C2DA-6FE019544DAF}"/>
              </a:ext>
            </a:extLst>
          </p:cNvPr>
          <p:cNvSpPr txBox="1">
            <a:spLocks/>
          </p:cNvSpPr>
          <p:nvPr/>
        </p:nvSpPr>
        <p:spPr>
          <a:xfrm>
            <a:off x="196139" y="5101110"/>
            <a:ext cx="8871661" cy="14782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effectLst/>
                <a:latin typeface="游ゴシック" panose="020B0400000000000000" pitchFamily="50" charset="-128"/>
                <a:ea typeface="游ゴシック" panose="020B0400000000000000" pitchFamily="50" charset="-128"/>
                <a:cs typeface="ＭＳ 明朝" panose="02020609040205080304" pitchFamily="17" charset="-128"/>
              </a:rPr>
              <a:t>枝肉価格は、輸入豚肉の価格上昇や国内の出荷頭数が減少により上昇傾向で推移し、</a:t>
            </a:r>
            <a:r>
              <a:rPr lang="en-US" altLang="ja-JP" sz="1800" dirty="0">
                <a:effectLst/>
                <a:latin typeface="游ゴシック" panose="020B0400000000000000" pitchFamily="50" charset="-128"/>
                <a:ea typeface="游ゴシック" panose="020B0400000000000000" pitchFamily="50" charset="-128"/>
                <a:cs typeface="ＭＳ 明朝" panose="02020609040205080304" pitchFamily="17" charset="-128"/>
              </a:rPr>
              <a:t>2024</a:t>
            </a:r>
            <a:r>
              <a:rPr lang="ja-JP" altLang="en-US" sz="1800" dirty="0">
                <a:effectLst/>
                <a:latin typeface="游ゴシック" panose="020B0400000000000000" pitchFamily="50" charset="-128"/>
                <a:ea typeface="游ゴシック" panose="020B0400000000000000" pitchFamily="50" charset="-128"/>
                <a:cs typeface="ＭＳ 明朝" panose="02020609040205080304" pitchFamily="17" charset="-128"/>
              </a:rPr>
              <a:t>年７月には最高価格を更新（指数</a:t>
            </a:r>
            <a:r>
              <a:rPr lang="en-US" altLang="ja-JP" sz="1800" dirty="0">
                <a:effectLst/>
                <a:latin typeface="游ゴシック" panose="020B0400000000000000" pitchFamily="50" charset="-128"/>
                <a:ea typeface="游ゴシック" panose="020B0400000000000000" pitchFamily="50" charset="-128"/>
                <a:cs typeface="ＭＳ 明朝" panose="02020609040205080304" pitchFamily="17" charset="-128"/>
              </a:rPr>
              <a:t>142.7</a:t>
            </a:r>
            <a:r>
              <a:rPr lang="ja-JP" altLang="en-US" sz="1800" dirty="0">
                <a:effectLst/>
                <a:latin typeface="游ゴシック" panose="020B0400000000000000" pitchFamily="50" charset="-128"/>
                <a:ea typeface="游ゴシック" panose="020B0400000000000000" pitchFamily="50" charset="-128"/>
                <a:cs typeface="ＭＳ 明朝" panose="02020609040205080304" pitchFamily="17" charset="-128"/>
              </a:rPr>
              <a:t>、価格</a:t>
            </a:r>
            <a:r>
              <a:rPr lang="en-US" altLang="ja-JP" sz="1800" dirty="0">
                <a:effectLst/>
                <a:latin typeface="游ゴシック" panose="020B0400000000000000" pitchFamily="50" charset="-128"/>
                <a:ea typeface="游ゴシック" panose="020B0400000000000000" pitchFamily="50" charset="-128"/>
                <a:cs typeface="ＭＳ 明朝" panose="02020609040205080304" pitchFamily="17" charset="-128"/>
              </a:rPr>
              <a:t>831</a:t>
            </a:r>
            <a:r>
              <a:rPr lang="ja-JP" altLang="en-US" sz="1800" dirty="0">
                <a:effectLst/>
                <a:latin typeface="游ゴシック" panose="020B0400000000000000" pitchFamily="50" charset="-128"/>
                <a:ea typeface="游ゴシック" panose="020B0400000000000000" pitchFamily="50" charset="-128"/>
                <a:cs typeface="ＭＳ 明朝" panose="02020609040205080304" pitchFamily="17" charset="-128"/>
              </a:rPr>
              <a:t>円</a:t>
            </a:r>
            <a:r>
              <a:rPr lang="en-US" altLang="ja-JP" sz="1800" dirty="0">
                <a:effectLst/>
                <a:latin typeface="游ゴシック" panose="020B0400000000000000" pitchFamily="50" charset="-128"/>
                <a:ea typeface="游ゴシック" panose="020B0400000000000000" pitchFamily="50" charset="-128"/>
                <a:cs typeface="ＭＳ 明朝" panose="02020609040205080304" pitchFamily="17" charset="-128"/>
              </a:rPr>
              <a:t>/kg</a:t>
            </a:r>
            <a:r>
              <a:rPr lang="ja-JP" altLang="en-US" sz="1800" dirty="0">
                <a:effectLst/>
                <a:latin typeface="游ゴシック" panose="020B0400000000000000" pitchFamily="50" charset="-128"/>
                <a:ea typeface="游ゴシック" panose="020B0400000000000000" pitchFamily="50" charset="-128"/>
                <a:cs typeface="ＭＳ 明朝" panose="02020609040205080304" pitchFamily="17" charset="-128"/>
              </a:rPr>
              <a:t>）</a:t>
            </a:r>
            <a:r>
              <a:rPr lang="ja-JP" altLang="en-US" sz="1800" dirty="0">
                <a:latin typeface="游ゴシック" panose="020B0400000000000000" pitchFamily="50" charset="-128"/>
                <a:ea typeface="游ゴシック" panose="020B0400000000000000" pitchFamily="50" charset="-128"/>
              </a:rPr>
              <a:t>。</a:t>
            </a:r>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部分肉の価格指数も枝肉と同様に推移。</a:t>
            </a:r>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部位による需給動向の違いを反映して、</a:t>
            </a:r>
            <a:r>
              <a:rPr lang="en-US" altLang="ja-JP" sz="1800" dirty="0">
                <a:latin typeface="游ゴシック" panose="020B0400000000000000" pitchFamily="50" charset="-128"/>
                <a:ea typeface="游ゴシック" panose="020B0400000000000000" pitchFamily="50" charset="-128"/>
              </a:rPr>
              <a:t>2023</a:t>
            </a:r>
            <a:r>
              <a:rPr lang="ja-JP" altLang="en-US" sz="1800" dirty="0">
                <a:latin typeface="游ゴシック" panose="020B0400000000000000" pitchFamily="50" charset="-128"/>
                <a:ea typeface="游ゴシック" panose="020B0400000000000000" pitchFamily="50" charset="-128"/>
              </a:rPr>
              <a:t>年に入るとモモの価格指数がロースを上回って推移。</a:t>
            </a:r>
          </a:p>
        </p:txBody>
      </p:sp>
    </p:spTree>
    <p:extLst>
      <p:ext uri="{BB962C8B-B14F-4D97-AF65-F5344CB8AC3E}">
        <p14:creationId xmlns:p14="http://schemas.microsoft.com/office/powerpoint/2010/main" val="3165989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FDED0-8D0B-22DE-D597-A73CFD9F328C}"/>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A8C6CB0-F451-6EB8-38D4-49A7E487779B}"/>
              </a:ext>
            </a:extLst>
          </p:cNvPr>
          <p:cNvSpPr>
            <a:spLocks noGrp="1"/>
          </p:cNvSpPr>
          <p:nvPr>
            <p:ph type="sldNum" sz="quarter" idx="12"/>
          </p:nvPr>
        </p:nvSpPr>
        <p:spPr>
          <a:xfrm>
            <a:off x="8649273" y="6492875"/>
            <a:ext cx="444776" cy="365125"/>
          </a:xfrm>
        </p:spPr>
        <p:txBody>
          <a:bodyPr/>
          <a:lstStyle/>
          <a:p>
            <a:r>
              <a:rPr kumimoji="1" lang="en-US" altLang="ja-JP" sz="1400" dirty="0">
                <a:latin typeface="游ゴシック" panose="020B0400000000000000" pitchFamily="50" charset="-128"/>
                <a:ea typeface="游ゴシック" panose="020B0400000000000000" pitchFamily="50" charset="-128"/>
              </a:rPr>
              <a:t>5</a:t>
            </a:r>
            <a:endParaRPr kumimoji="1" lang="ja-JP" altLang="en-US" sz="1400" dirty="0">
              <a:latin typeface="游ゴシック" panose="020B0400000000000000" pitchFamily="50" charset="-128"/>
              <a:ea typeface="游ゴシック" panose="020B0400000000000000" pitchFamily="50" charset="-128"/>
            </a:endParaRPr>
          </a:p>
        </p:txBody>
      </p:sp>
      <p:sp>
        <p:nvSpPr>
          <p:cNvPr id="6" name="タイトル 1">
            <a:extLst>
              <a:ext uri="{FF2B5EF4-FFF2-40B4-BE49-F238E27FC236}">
                <a16:creationId xmlns:a16="http://schemas.microsoft.com/office/drawing/2014/main" id="{00DD511C-45DA-ABB3-AD76-48E5B1BE39AF}"/>
              </a:ext>
            </a:extLst>
          </p:cNvPr>
          <p:cNvSpPr txBox="1">
            <a:spLocks/>
          </p:cNvSpPr>
          <p:nvPr/>
        </p:nvSpPr>
        <p:spPr>
          <a:xfrm>
            <a:off x="272339" y="225276"/>
            <a:ext cx="8599322" cy="649375"/>
          </a:xfrm>
          <a:prstGeom prst="rect">
            <a:avLst/>
          </a:prstGeom>
          <a:solidFill>
            <a:srgbClr val="92D050"/>
          </a:solidFill>
          <a:ln>
            <a:solidFill>
              <a:schemeClr val="bg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b="1" dirty="0">
                <a:solidFill>
                  <a:schemeClr val="bg1"/>
                </a:solidFill>
                <a:latin typeface="ＭＳ Ｐゴシック" panose="020B0600070205080204" pitchFamily="50" charset="-128"/>
                <a:ea typeface="ＭＳ Ｐゴシック" panose="020B0600070205080204" pitchFamily="50" charset="-128"/>
              </a:rPr>
              <a:t>　５　食肉関連の消費者物価指数の動向</a:t>
            </a:r>
          </a:p>
        </p:txBody>
      </p:sp>
      <p:sp>
        <p:nvSpPr>
          <p:cNvPr id="7" name="テキスト ボックス 8">
            <a:extLst>
              <a:ext uri="{FF2B5EF4-FFF2-40B4-BE49-F238E27FC236}">
                <a16:creationId xmlns:a16="http://schemas.microsoft.com/office/drawing/2014/main" id="{F2B0CD16-E4AF-9CF7-F7A1-0C2C36A70C3D}"/>
              </a:ext>
            </a:extLst>
          </p:cNvPr>
          <p:cNvSpPr txBox="1"/>
          <p:nvPr/>
        </p:nvSpPr>
        <p:spPr>
          <a:xfrm>
            <a:off x="2176143" y="1017750"/>
            <a:ext cx="4996181" cy="39869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9705" indent="177800">
              <a:lnSpc>
                <a:spcPts val="2000"/>
              </a:lnSpc>
            </a:pPr>
            <a:r>
              <a:rPr lang="ja-JP" sz="2000" dirty="0">
                <a:effectLst/>
                <a:latin typeface="ＭＳ ゴシック" panose="020B0609070205080204" pitchFamily="49" charset="-128"/>
                <a:ea typeface="ＭＳ ゴシック" panose="020B0609070205080204" pitchFamily="49" charset="-128"/>
                <a:cs typeface="游明朝" panose="02020400000000000000" pitchFamily="18" charset="-128"/>
              </a:rPr>
              <a:t>図</a:t>
            </a:r>
            <a:r>
              <a:rPr lang="ja-JP" altLang="en-US" sz="2000" dirty="0">
                <a:effectLst/>
                <a:latin typeface="ＭＳ ゴシック" panose="020B0609070205080204" pitchFamily="49" charset="-128"/>
                <a:ea typeface="ＭＳ ゴシック" panose="020B0609070205080204" pitchFamily="49" charset="-128"/>
                <a:cs typeface="游明朝" panose="02020400000000000000" pitchFamily="18" charset="-128"/>
              </a:rPr>
              <a:t>５</a:t>
            </a:r>
            <a:r>
              <a:rPr lang="ja-JP" sz="2000" dirty="0">
                <a:effectLst/>
                <a:latin typeface="ＭＳ ゴシック" panose="020B0609070205080204" pitchFamily="49" charset="-128"/>
                <a:ea typeface="ＭＳ ゴシック" panose="020B0609070205080204" pitchFamily="49" charset="-128"/>
                <a:cs typeface="游明朝" panose="02020400000000000000" pitchFamily="18" charset="-128"/>
              </a:rPr>
              <a:t>　</a:t>
            </a:r>
            <a:r>
              <a:rPr lang="ja-JP" altLang="en-US" sz="2000" dirty="0">
                <a:effectLst/>
                <a:latin typeface="ＭＳ ゴシック" panose="020B0609070205080204" pitchFamily="49" charset="-128"/>
                <a:ea typeface="ＭＳ ゴシック" panose="020B0609070205080204" pitchFamily="49" charset="-128"/>
                <a:cs typeface="游明朝" panose="02020400000000000000" pitchFamily="18" charset="-128"/>
              </a:rPr>
              <a:t>食肉の消費者物価指数</a:t>
            </a:r>
            <a:endParaRPr lang="ja-JP" sz="2000" dirty="0">
              <a:effectLst/>
              <a:latin typeface="ＭＳ ゴシック" panose="020B0609070205080204" pitchFamily="49" charset="-128"/>
              <a:ea typeface="ＭＳ ゴシック" panose="020B0609070205080204" pitchFamily="49" charset="-128"/>
              <a:cs typeface="游明朝" panose="02020400000000000000" pitchFamily="18" charset="-128"/>
            </a:endParaRPr>
          </a:p>
        </p:txBody>
      </p:sp>
      <p:pic>
        <p:nvPicPr>
          <p:cNvPr id="10" name="図 9">
            <a:extLst>
              <a:ext uri="{FF2B5EF4-FFF2-40B4-BE49-F238E27FC236}">
                <a16:creationId xmlns:a16="http://schemas.microsoft.com/office/drawing/2014/main" id="{3DE76F8D-7D7D-FDD6-AE8F-4EDBB8CDF02F}"/>
              </a:ext>
            </a:extLst>
          </p:cNvPr>
          <p:cNvPicPr>
            <a:picLocks noChangeAspect="1"/>
          </p:cNvPicPr>
          <p:nvPr/>
        </p:nvPicPr>
        <p:blipFill>
          <a:blip r:embed="rId3"/>
          <a:stretch>
            <a:fillRect/>
          </a:stretch>
        </p:blipFill>
        <p:spPr>
          <a:xfrm>
            <a:off x="436037" y="1017750"/>
            <a:ext cx="8263187" cy="3363616"/>
          </a:xfrm>
          <a:prstGeom prst="rect">
            <a:avLst/>
          </a:prstGeom>
        </p:spPr>
      </p:pic>
      <p:sp>
        <p:nvSpPr>
          <p:cNvPr id="12" name="テキスト ボックス 1">
            <a:extLst>
              <a:ext uri="{FF2B5EF4-FFF2-40B4-BE49-F238E27FC236}">
                <a16:creationId xmlns:a16="http://schemas.microsoft.com/office/drawing/2014/main" id="{F268A6C0-34AF-E10D-6EF1-E1DEFDD2C0D2}"/>
              </a:ext>
            </a:extLst>
          </p:cNvPr>
          <p:cNvSpPr txBox="1"/>
          <p:nvPr/>
        </p:nvSpPr>
        <p:spPr>
          <a:xfrm>
            <a:off x="350565" y="1175163"/>
            <a:ext cx="1192984" cy="2412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kern="1200" dirty="0">
                <a:latin typeface="ＭＳ Ｐ明朝" panose="02020600040205080304" pitchFamily="18" charset="-128"/>
                <a:ea typeface="ＭＳ Ｐ明朝" panose="02020600040205080304" pitchFamily="18" charset="-128"/>
              </a:rPr>
              <a:t>（指数）</a:t>
            </a:r>
          </a:p>
        </p:txBody>
      </p:sp>
      <p:sp>
        <p:nvSpPr>
          <p:cNvPr id="17" name="テキスト ボックス 15">
            <a:extLst>
              <a:ext uri="{FF2B5EF4-FFF2-40B4-BE49-F238E27FC236}">
                <a16:creationId xmlns:a16="http://schemas.microsoft.com/office/drawing/2014/main" id="{4C072AFC-6008-6328-B9BA-1A98C1A1A3EA}"/>
              </a:ext>
            </a:extLst>
          </p:cNvPr>
          <p:cNvSpPr txBox="1"/>
          <p:nvPr/>
        </p:nvSpPr>
        <p:spPr>
          <a:xfrm>
            <a:off x="1298303" y="4312468"/>
            <a:ext cx="2976880" cy="50554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900" dirty="0"/>
              <a:t>資料：総務省「消費者物価指数」（全国）より作成。</a:t>
            </a:r>
            <a:endParaRPr kumimoji="1" lang="en-US" altLang="ja-JP" sz="900" dirty="0"/>
          </a:p>
          <a:p>
            <a:r>
              <a:rPr kumimoji="1" lang="ja-JP" altLang="en-US" sz="900" dirty="0"/>
              <a:t>注：指数は、</a:t>
            </a:r>
            <a:r>
              <a:rPr kumimoji="1" lang="en-US" altLang="ja-JP" sz="900" dirty="0"/>
              <a:t>2020</a:t>
            </a:r>
            <a:r>
              <a:rPr kumimoji="1" lang="ja-JP" altLang="en-US" sz="900" dirty="0"/>
              <a:t>年平均を基準（</a:t>
            </a:r>
            <a:r>
              <a:rPr kumimoji="1" lang="en-US" altLang="ja-JP" sz="900" dirty="0"/>
              <a:t>100</a:t>
            </a:r>
            <a:r>
              <a:rPr kumimoji="1" lang="ja-JP" altLang="en-US" sz="900" dirty="0"/>
              <a:t>）としている。</a:t>
            </a:r>
          </a:p>
          <a:p>
            <a:endParaRPr kumimoji="1" lang="ja-JP" altLang="en-US" sz="1100" dirty="0"/>
          </a:p>
        </p:txBody>
      </p:sp>
      <p:cxnSp>
        <p:nvCxnSpPr>
          <p:cNvPr id="18" name="直線コネクタ 17">
            <a:extLst>
              <a:ext uri="{FF2B5EF4-FFF2-40B4-BE49-F238E27FC236}">
                <a16:creationId xmlns:a16="http://schemas.microsoft.com/office/drawing/2014/main" id="{33B77935-8D77-B7B1-42EB-46D79ED519AA}"/>
              </a:ext>
            </a:extLst>
          </p:cNvPr>
          <p:cNvCxnSpPr>
            <a:cxnSpLocks/>
          </p:cNvCxnSpPr>
          <p:nvPr/>
        </p:nvCxnSpPr>
        <p:spPr>
          <a:xfrm flipV="1">
            <a:off x="6654118" y="1505697"/>
            <a:ext cx="0" cy="180900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3BD791-3A70-5AB2-7AED-464A8A21BF20}"/>
              </a:ext>
            </a:extLst>
          </p:cNvPr>
          <p:cNvCxnSpPr>
            <a:cxnSpLocks/>
          </p:cNvCxnSpPr>
          <p:nvPr/>
        </p:nvCxnSpPr>
        <p:spPr>
          <a:xfrm flipV="1">
            <a:off x="4780868" y="1505697"/>
            <a:ext cx="0" cy="180900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76B0C1D-369D-FD72-A93A-A97D6CDF73EC}"/>
              </a:ext>
            </a:extLst>
          </p:cNvPr>
          <p:cNvCxnSpPr>
            <a:cxnSpLocks/>
          </p:cNvCxnSpPr>
          <p:nvPr/>
        </p:nvCxnSpPr>
        <p:spPr>
          <a:xfrm flipV="1">
            <a:off x="2913968" y="1505697"/>
            <a:ext cx="0" cy="180900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コンテンツ プレースホルダー 8">
            <a:extLst>
              <a:ext uri="{FF2B5EF4-FFF2-40B4-BE49-F238E27FC236}">
                <a16:creationId xmlns:a16="http://schemas.microsoft.com/office/drawing/2014/main" id="{F8A42D15-800F-38B9-5287-93EF8E2CAF24}"/>
              </a:ext>
            </a:extLst>
          </p:cNvPr>
          <p:cNvSpPr txBox="1">
            <a:spLocks/>
          </p:cNvSpPr>
          <p:nvPr/>
        </p:nvSpPr>
        <p:spPr>
          <a:xfrm>
            <a:off x="131799" y="4835420"/>
            <a:ext cx="8871661" cy="14782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latin typeface="游ゴシック" panose="020B0400000000000000" pitchFamily="50" charset="-128"/>
                <a:ea typeface="游ゴシック" panose="020B0400000000000000" pitchFamily="50" charset="-128"/>
              </a:rPr>
              <a:t>牛肉（国産品）の指数は、食料と同時期に上昇傾向となるが、その割合は抑えられて緩やかな上昇。</a:t>
            </a:r>
            <a:r>
              <a:rPr lang="en-US" altLang="ja-JP" sz="1800" dirty="0">
                <a:latin typeface="游ゴシック" panose="020B0400000000000000" pitchFamily="50" charset="-128"/>
                <a:ea typeface="游ゴシック" panose="020B0400000000000000" pitchFamily="50" charset="-128"/>
              </a:rPr>
              <a:t>2024</a:t>
            </a:r>
            <a:r>
              <a:rPr lang="ja-JP" altLang="en-US" sz="1800" dirty="0">
                <a:latin typeface="游ゴシック" panose="020B0400000000000000" pitchFamily="50" charset="-128"/>
                <a:ea typeface="游ゴシック" panose="020B0400000000000000" pitchFamily="50" charset="-128"/>
              </a:rPr>
              <a:t>年９月までは食料や他の食肉より低い指数で推移。</a:t>
            </a:r>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豚肉（国産品）の指数は、食料と同様の水準で上昇し、</a:t>
            </a:r>
            <a:r>
              <a:rPr lang="en-US" altLang="ja-JP" sz="1800" dirty="0">
                <a:latin typeface="游ゴシック" panose="020B0400000000000000" pitchFamily="50" charset="-128"/>
                <a:ea typeface="游ゴシック" panose="020B0400000000000000" pitchFamily="50" charset="-128"/>
              </a:rPr>
              <a:t>2024</a:t>
            </a:r>
            <a:r>
              <a:rPr lang="ja-JP" altLang="en-US" sz="1800" dirty="0">
                <a:latin typeface="游ゴシック" panose="020B0400000000000000" pitchFamily="50" charset="-128"/>
                <a:ea typeface="游ゴシック" panose="020B0400000000000000" pitchFamily="50" charset="-128"/>
              </a:rPr>
              <a:t>年</a:t>
            </a:r>
            <a:r>
              <a:rPr lang="en-US" altLang="ja-JP" sz="1800" dirty="0">
                <a:latin typeface="游ゴシック" panose="020B0400000000000000" pitchFamily="50" charset="-128"/>
                <a:ea typeface="游ゴシック" panose="020B0400000000000000" pitchFamily="50" charset="-128"/>
              </a:rPr>
              <a:t>12</a:t>
            </a:r>
            <a:r>
              <a:rPr lang="ja-JP" altLang="en-US" sz="1800" dirty="0">
                <a:latin typeface="游ゴシック" panose="020B0400000000000000" pitchFamily="50" charset="-128"/>
                <a:ea typeface="游ゴシック" panose="020B0400000000000000" pitchFamily="50" charset="-128"/>
              </a:rPr>
              <a:t>月には</a:t>
            </a:r>
            <a:r>
              <a:rPr lang="en-US" altLang="ja-JP" sz="1800" dirty="0">
                <a:latin typeface="游ゴシック" panose="020B0400000000000000" pitchFamily="50" charset="-128"/>
                <a:ea typeface="游ゴシック" panose="020B0400000000000000" pitchFamily="50" charset="-128"/>
              </a:rPr>
              <a:t>122.5</a:t>
            </a:r>
            <a:r>
              <a:rPr lang="ja-JP" altLang="en-US" sz="1800" dirty="0">
                <a:latin typeface="游ゴシック" panose="020B0400000000000000" pitchFamily="50" charset="-128"/>
                <a:ea typeface="游ゴシック" panose="020B0400000000000000" pitchFamily="50" charset="-128"/>
              </a:rPr>
              <a:t>と食肉の中で最も高い指数。</a:t>
            </a:r>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鶏肉の指数も上昇傾向で推移するが、他の食肉と異なり</a:t>
            </a:r>
            <a:r>
              <a:rPr lang="en-US" altLang="ja-JP" sz="1800" dirty="0">
                <a:latin typeface="游ゴシック" panose="020B0400000000000000" pitchFamily="50" charset="-128"/>
                <a:ea typeface="游ゴシック" panose="020B0400000000000000" pitchFamily="50" charset="-128"/>
              </a:rPr>
              <a:t>2023</a:t>
            </a:r>
            <a:r>
              <a:rPr lang="ja-JP" altLang="en-US" sz="1800" dirty="0">
                <a:latin typeface="游ゴシック" panose="020B0400000000000000" pitchFamily="50" charset="-128"/>
                <a:ea typeface="游ゴシック" panose="020B0400000000000000" pitchFamily="50" charset="-128"/>
              </a:rPr>
              <a:t>年</a:t>
            </a:r>
            <a:r>
              <a:rPr lang="en-US" altLang="ja-JP" sz="1800" dirty="0">
                <a:latin typeface="游ゴシック" panose="020B0400000000000000" pitchFamily="50" charset="-128"/>
                <a:ea typeface="游ゴシック" panose="020B0400000000000000" pitchFamily="50" charset="-128"/>
              </a:rPr>
              <a:t>10</a:t>
            </a:r>
            <a:r>
              <a:rPr lang="ja-JP" altLang="en-US" sz="1800" dirty="0">
                <a:latin typeface="游ゴシック" panose="020B0400000000000000" pitchFamily="50" charset="-128"/>
                <a:ea typeface="游ゴシック" panose="020B0400000000000000" pitchFamily="50" charset="-128"/>
              </a:rPr>
              <a:t>月頃から緩やかな低下に転じ、</a:t>
            </a:r>
            <a:r>
              <a:rPr lang="en-US" altLang="ja-JP" sz="1800" dirty="0">
                <a:latin typeface="游ゴシック" panose="020B0400000000000000" pitchFamily="50" charset="-128"/>
                <a:ea typeface="游ゴシック" panose="020B0400000000000000" pitchFamily="50" charset="-128"/>
              </a:rPr>
              <a:t>2024</a:t>
            </a:r>
            <a:r>
              <a:rPr lang="ja-JP" altLang="en-US" sz="1800" dirty="0">
                <a:latin typeface="游ゴシック" panose="020B0400000000000000" pitchFamily="50" charset="-128"/>
                <a:ea typeface="游ゴシック" panose="020B0400000000000000" pitchFamily="50" charset="-128"/>
              </a:rPr>
              <a:t>年</a:t>
            </a:r>
            <a:r>
              <a:rPr lang="en-US" altLang="ja-JP" sz="1800" dirty="0">
                <a:latin typeface="游ゴシック" panose="020B0400000000000000" pitchFamily="50" charset="-128"/>
                <a:ea typeface="游ゴシック" panose="020B0400000000000000" pitchFamily="50" charset="-128"/>
              </a:rPr>
              <a:t>12</a:t>
            </a:r>
            <a:r>
              <a:rPr lang="ja-JP" altLang="en-US" sz="1800" dirty="0">
                <a:latin typeface="游ゴシック" panose="020B0400000000000000" pitchFamily="50" charset="-128"/>
                <a:ea typeface="游ゴシック" panose="020B0400000000000000" pitchFamily="50" charset="-128"/>
              </a:rPr>
              <a:t>月には</a:t>
            </a:r>
            <a:r>
              <a:rPr lang="en-US" altLang="ja-JP" sz="1800" dirty="0">
                <a:latin typeface="游ゴシック" panose="020B0400000000000000" pitchFamily="50" charset="-128"/>
                <a:ea typeface="游ゴシック" panose="020B0400000000000000" pitchFamily="50" charset="-128"/>
              </a:rPr>
              <a:t>111.8</a:t>
            </a:r>
            <a:r>
              <a:rPr lang="ja-JP" altLang="en-US" sz="1800" dirty="0">
                <a:latin typeface="游ゴシック" panose="020B0400000000000000" pitchFamily="50" charset="-128"/>
                <a:ea typeface="游ゴシック" panose="020B0400000000000000" pitchFamily="50" charset="-128"/>
              </a:rPr>
              <a:t>と食肉の中で最も低い指数。</a:t>
            </a:r>
          </a:p>
        </p:txBody>
      </p:sp>
    </p:spTree>
    <p:extLst>
      <p:ext uri="{BB962C8B-B14F-4D97-AF65-F5344CB8AC3E}">
        <p14:creationId xmlns:p14="http://schemas.microsoft.com/office/powerpoint/2010/main" val="1253352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D57B-755F-BE5F-8004-5DA3A69F5A1C}"/>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5C70CF8-A4F1-E977-4478-65591ADE873F}"/>
              </a:ext>
            </a:extLst>
          </p:cNvPr>
          <p:cNvSpPr>
            <a:spLocks noGrp="1"/>
          </p:cNvSpPr>
          <p:nvPr>
            <p:ph type="sldNum" sz="quarter" idx="12"/>
          </p:nvPr>
        </p:nvSpPr>
        <p:spPr>
          <a:xfrm>
            <a:off x="8699224" y="6492883"/>
            <a:ext cx="444776" cy="365125"/>
          </a:xfrm>
        </p:spPr>
        <p:txBody>
          <a:bodyPr/>
          <a:lstStyle/>
          <a:p>
            <a:r>
              <a:rPr kumimoji="1" lang="ja-JP" altLang="en-US" sz="1400" dirty="0"/>
              <a:t>６</a:t>
            </a:r>
          </a:p>
        </p:txBody>
      </p:sp>
      <p:sp>
        <p:nvSpPr>
          <p:cNvPr id="6" name="タイトル 1">
            <a:extLst>
              <a:ext uri="{FF2B5EF4-FFF2-40B4-BE49-F238E27FC236}">
                <a16:creationId xmlns:a16="http://schemas.microsoft.com/office/drawing/2014/main" id="{298CFD42-291A-9C57-A7B9-6B56CBD48EBF}"/>
              </a:ext>
            </a:extLst>
          </p:cNvPr>
          <p:cNvSpPr txBox="1">
            <a:spLocks/>
          </p:cNvSpPr>
          <p:nvPr/>
        </p:nvSpPr>
        <p:spPr>
          <a:xfrm>
            <a:off x="272339" y="225276"/>
            <a:ext cx="8599322" cy="649375"/>
          </a:xfrm>
          <a:prstGeom prst="rect">
            <a:avLst/>
          </a:prstGeom>
          <a:solidFill>
            <a:srgbClr val="92D050"/>
          </a:solidFill>
          <a:ln>
            <a:solidFill>
              <a:schemeClr val="bg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b="1" dirty="0">
                <a:solidFill>
                  <a:schemeClr val="bg1"/>
                </a:solidFill>
                <a:latin typeface="ＭＳ Ｐゴシック" panose="020B0600070205080204" pitchFamily="50" charset="-128"/>
                <a:ea typeface="ＭＳ Ｐゴシック" panose="020B0600070205080204" pitchFamily="50" charset="-128"/>
              </a:rPr>
              <a:t>　６　家計消費の動向</a:t>
            </a:r>
          </a:p>
        </p:txBody>
      </p:sp>
      <p:sp>
        <p:nvSpPr>
          <p:cNvPr id="7" name="テキスト ボックス 8">
            <a:extLst>
              <a:ext uri="{FF2B5EF4-FFF2-40B4-BE49-F238E27FC236}">
                <a16:creationId xmlns:a16="http://schemas.microsoft.com/office/drawing/2014/main" id="{2098B3B4-2DA1-5D4C-419A-8487DA43647E}"/>
              </a:ext>
            </a:extLst>
          </p:cNvPr>
          <p:cNvSpPr txBox="1"/>
          <p:nvPr/>
        </p:nvSpPr>
        <p:spPr>
          <a:xfrm>
            <a:off x="2176143" y="1017750"/>
            <a:ext cx="4996181" cy="39869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9705" indent="177800">
              <a:lnSpc>
                <a:spcPts val="2000"/>
              </a:lnSpc>
            </a:pPr>
            <a:r>
              <a:rPr lang="ja-JP" sz="2000" dirty="0">
                <a:effectLst/>
                <a:latin typeface="ＭＳ ゴシック" panose="020B0609070205080204" pitchFamily="49" charset="-128"/>
                <a:ea typeface="ＭＳ ゴシック" panose="020B0609070205080204" pitchFamily="49" charset="-128"/>
                <a:cs typeface="游明朝" panose="02020400000000000000" pitchFamily="18" charset="-128"/>
              </a:rPr>
              <a:t>図</a:t>
            </a:r>
            <a:r>
              <a:rPr lang="ja-JP" altLang="en-US" sz="2000" dirty="0">
                <a:effectLst/>
                <a:latin typeface="ＭＳ ゴシック" panose="020B0609070205080204" pitchFamily="49" charset="-128"/>
                <a:ea typeface="ＭＳ ゴシック" panose="020B0609070205080204" pitchFamily="49" charset="-128"/>
                <a:cs typeface="游明朝" panose="02020400000000000000" pitchFamily="18" charset="-128"/>
              </a:rPr>
              <a:t>６</a:t>
            </a:r>
            <a:r>
              <a:rPr lang="ja-JP" sz="2000" dirty="0">
                <a:effectLst/>
                <a:latin typeface="ＭＳ ゴシック" panose="020B0609070205080204" pitchFamily="49" charset="-128"/>
                <a:ea typeface="ＭＳ ゴシック" panose="020B0609070205080204" pitchFamily="49" charset="-128"/>
                <a:cs typeface="游明朝" panose="02020400000000000000" pitchFamily="18" charset="-128"/>
              </a:rPr>
              <a:t>　</a:t>
            </a:r>
            <a:r>
              <a:rPr lang="ja-JP" altLang="en-US" sz="2000" dirty="0">
                <a:effectLst/>
                <a:latin typeface="ＭＳ ゴシック" panose="020B0609070205080204" pitchFamily="49" charset="-128"/>
                <a:ea typeface="ＭＳ ゴシック" panose="020B0609070205080204" pitchFamily="49" charset="-128"/>
                <a:cs typeface="游明朝" panose="02020400000000000000" pitchFamily="18" charset="-128"/>
              </a:rPr>
              <a:t>食肉の購入数量・購入価格</a:t>
            </a:r>
            <a:endParaRPr lang="ja-JP" sz="2000" dirty="0">
              <a:effectLst/>
              <a:latin typeface="ＭＳ ゴシック" panose="020B0609070205080204" pitchFamily="49" charset="-128"/>
              <a:ea typeface="ＭＳ ゴシック" panose="020B0609070205080204" pitchFamily="49" charset="-128"/>
              <a:cs typeface="游明朝" panose="02020400000000000000" pitchFamily="18" charset="-128"/>
            </a:endParaRPr>
          </a:p>
        </p:txBody>
      </p:sp>
      <p:sp>
        <p:nvSpPr>
          <p:cNvPr id="11" name="コンテンツ プレースホルダー 8">
            <a:extLst>
              <a:ext uri="{FF2B5EF4-FFF2-40B4-BE49-F238E27FC236}">
                <a16:creationId xmlns:a16="http://schemas.microsoft.com/office/drawing/2014/main" id="{9F76F800-4FED-109D-7681-ADAF75B842CC}"/>
              </a:ext>
            </a:extLst>
          </p:cNvPr>
          <p:cNvSpPr txBox="1">
            <a:spLocks/>
          </p:cNvSpPr>
          <p:nvPr/>
        </p:nvSpPr>
        <p:spPr>
          <a:xfrm>
            <a:off x="131798" y="5044027"/>
            <a:ext cx="8871661" cy="14782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latin typeface="游ゴシック" panose="020B0400000000000000" pitchFamily="50" charset="-128"/>
                <a:ea typeface="游ゴシック" panose="020B0400000000000000" pitchFamily="50" charset="-128"/>
              </a:rPr>
              <a:t>牛肉・豚肉の購入数量は毎年減少しており、特に牛肉の減少割合は大きい。一方、鶏肉は</a:t>
            </a:r>
            <a:r>
              <a:rPr lang="en-US" altLang="ja-JP" sz="1800" dirty="0">
                <a:latin typeface="游ゴシック" panose="020B0400000000000000" pitchFamily="50" charset="-128"/>
                <a:ea typeface="游ゴシック" panose="020B0400000000000000" pitchFamily="50" charset="-128"/>
              </a:rPr>
              <a:t>2023</a:t>
            </a:r>
            <a:r>
              <a:rPr lang="ja-JP" altLang="en-US" sz="1800" dirty="0">
                <a:latin typeface="游ゴシック" panose="020B0400000000000000" pitchFamily="50" charset="-128"/>
                <a:ea typeface="游ゴシック" panose="020B0400000000000000" pitchFamily="50" charset="-128"/>
              </a:rPr>
              <a:t>年までは減少していたものの、</a:t>
            </a:r>
            <a:r>
              <a:rPr lang="en-US" altLang="ja-JP" sz="1800" dirty="0">
                <a:latin typeface="游ゴシック" panose="020B0400000000000000" pitchFamily="50" charset="-128"/>
                <a:ea typeface="游ゴシック" panose="020B0400000000000000" pitchFamily="50" charset="-128"/>
              </a:rPr>
              <a:t>2024</a:t>
            </a:r>
            <a:r>
              <a:rPr lang="ja-JP" altLang="en-US" sz="1800" dirty="0">
                <a:latin typeface="游ゴシック" panose="020B0400000000000000" pitchFamily="50" charset="-128"/>
                <a:ea typeface="游ゴシック" panose="020B0400000000000000" pitchFamily="50" charset="-128"/>
              </a:rPr>
              <a:t>年にはかなり増加。</a:t>
            </a:r>
            <a:endParaRPr lang="en-US" altLang="ja-JP" sz="1800" dirty="0">
              <a:latin typeface="游ゴシック" panose="020B0400000000000000" pitchFamily="50" charset="-128"/>
              <a:ea typeface="游ゴシック" panose="020B0400000000000000" pitchFamily="50" charset="-128"/>
            </a:endParaRPr>
          </a:p>
          <a:p>
            <a:r>
              <a:rPr lang="ja-JP" altLang="en-US" sz="1800" dirty="0">
                <a:latin typeface="游ゴシック" panose="020B0400000000000000" pitchFamily="50" charset="-128"/>
                <a:ea typeface="游ゴシック" panose="020B0400000000000000" pitchFamily="50" charset="-128"/>
              </a:rPr>
              <a:t>購入価格は、牛肉は元々他の食肉よりも高いことに加えて価格が上昇したことから購入数量の減少につながったことがうかがえる。鶏肉は、</a:t>
            </a:r>
            <a:r>
              <a:rPr lang="en-US" altLang="ja-JP" sz="1800" dirty="0">
                <a:latin typeface="游ゴシック" panose="020B0400000000000000" pitchFamily="50" charset="-128"/>
                <a:ea typeface="游ゴシック" panose="020B0400000000000000" pitchFamily="50" charset="-128"/>
              </a:rPr>
              <a:t>2024</a:t>
            </a:r>
            <a:r>
              <a:rPr lang="ja-JP" altLang="en-US" sz="1800" dirty="0">
                <a:latin typeface="游ゴシック" panose="020B0400000000000000" pitchFamily="50" charset="-128"/>
                <a:ea typeface="游ゴシック" panose="020B0400000000000000" pitchFamily="50" charset="-128"/>
              </a:rPr>
              <a:t>年に購入価格は抑えたれたこともあり、購入数量は大きく伸びた。</a:t>
            </a:r>
          </a:p>
        </p:txBody>
      </p:sp>
      <p:pic>
        <p:nvPicPr>
          <p:cNvPr id="3" name="図 2">
            <a:extLst>
              <a:ext uri="{FF2B5EF4-FFF2-40B4-BE49-F238E27FC236}">
                <a16:creationId xmlns:a16="http://schemas.microsoft.com/office/drawing/2014/main" id="{69988FFD-BE09-95E0-9DD0-5A03DCE54D60}"/>
              </a:ext>
            </a:extLst>
          </p:cNvPr>
          <p:cNvPicPr>
            <a:picLocks noChangeAspect="1"/>
          </p:cNvPicPr>
          <p:nvPr/>
        </p:nvPicPr>
        <p:blipFill>
          <a:blip r:embed="rId3"/>
          <a:stretch>
            <a:fillRect/>
          </a:stretch>
        </p:blipFill>
        <p:spPr>
          <a:xfrm>
            <a:off x="853255" y="1430555"/>
            <a:ext cx="2141943" cy="3347809"/>
          </a:xfrm>
          <a:prstGeom prst="rect">
            <a:avLst/>
          </a:prstGeom>
        </p:spPr>
      </p:pic>
      <p:pic>
        <p:nvPicPr>
          <p:cNvPr id="5" name="図 4">
            <a:extLst>
              <a:ext uri="{FF2B5EF4-FFF2-40B4-BE49-F238E27FC236}">
                <a16:creationId xmlns:a16="http://schemas.microsoft.com/office/drawing/2014/main" id="{A842AE24-B512-B77C-EDCC-0DF4B1C325CF}"/>
              </a:ext>
            </a:extLst>
          </p:cNvPr>
          <p:cNvPicPr>
            <a:picLocks noChangeAspect="1"/>
          </p:cNvPicPr>
          <p:nvPr/>
        </p:nvPicPr>
        <p:blipFill>
          <a:blip r:embed="rId4"/>
          <a:stretch>
            <a:fillRect/>
          </a:stretch>
        </p:blipFill>
        <p:spPr>
          <a:xfrm>
            <a:off x="3473545" y="1399822"/>
            <a:ext cx="2188168" cy="3421879"/>
          </a:xfrm>
          <a:prstGeom prst="rect">
            <a:avLst/>
          </a:prstGeom>
        </p:spPr>
      </p:pic>
      <p:pic>
        <p:nvPicPr>
          <p:cNvPr id="8" name="図 7">
            <a:extLst>
              <a:ext uri="{FF2B5EF4-FFF2-40B4-BE49-F238E27FC236}">
                <a16:creationId xmlns:a16="http://schemas.microsoft.com/office/drawing/2014/main" id="{4979610C-B2D3-F2DA-837A-1916298BD8EE}"/>
              </a:ext>
            </a:extLst>
          </p:cNvPr>
          <p:cNvPicPr>
            <a:picLocks noChangeAspect="1"/>
          </p:cNvPicPr>
          <p:nvPr/>
        </p:nvPicPr>
        <p:blipFill>
          <a:blip r:embed="rId5"/>
          <a:stretch>
            <a:fillRect/>
          </a:stretch>
        </p:blipFill>
        <p:spPr>
          <a:xfrm>
            <a:off x="6140060" y="1349374"/>
            <a:ext cx="2188168" cy="3697540"/>
          </a:xfrm>
          <a:prstGeom prst="rect">
            <a:avLst/>
          </a:prstGeom>
        </p:spPr>
      </p:pic>
      <p:sp>
        <p:nvSpPr>
          <p:cNvPr id="9" name="テキスト ボックス 3">
            <a:extLst>
              <a:ext uri="{FF2B5EF4-FFF2-40B4-BE49-F238E27FC236}">
                <a16:creationId xmlns:a16="http://schemas.microsoft.com/office/drawing/2014/main" id="{7B540FF4-970D-C778-AFD1-DDD5ED0A1A50}"/>
              </a:ext>
            </a:extLst>
          </p:cNvPr>
          <p:cNvSpPr txBox="1"/>
          <p:nvPr/>
        </p:nvSpPr>
        <p:spPr>
          <a:xfrm>
            <a:off x="851181" y="4582533"/>
            <a:ext cx="4663440" cy="419100"/>
          </a:xfrm>
          <a:prstGeom prst="rect">
            <a:avLst/>
          </a:prstGeom>
          <a:solidFill>
            <a:sysClr val="window" lastClr="FFFFFF"/>
          </a:solidFill>
          <a:ln w="9525" cmpd="sng">
            <a:noFill/>
          </a:ln>
          <a:effectLst/>
        </p:spPr>
        <p:txBody>
          <a:bodyPr wrap="square" rtlCol="0" anchor="t">
            <a:noAutofit/>
          </a:bodyPr>
          <a:lstStyle/>
          <a:p>
            <a:pPr marL="179705" indent="133350" algn="just">
              <a:lnSpc>
                <a:spcPts val="2000"/>
              </a:lnSpc>
            </a:pPr>
            <a:r>
              <a:rPr lang="ja-JP" sz="1050">
                <a:solidFill>
                  <a:srgbClr val="000000"/>
                </a:solidFill>
                <a:effectLst/>
                <a:latin typeface="Cambria" panose="02040503050406030204" pitchFamily="18" charset="0"/>
                <a:ea typeface="ＭＳ 明朝" panose="02020609040205080304" pitchFamily="17" charset="-128"/>
                <a:cs typeface="Times New Roman" panose="02020603050405020304" pitchFamily="18" charset="0"/>
              </a:rPr>
              <a:t>資料：総務省「家計調査」の二人以上の世帯のデータにより作成。</a:t>
            </a:r>
            <a:endParaRPr lang="ja-JP" sz="1050">
              <a:effectLst/>
              <a:latin typeface="游明朝" panose="02020400000000000000" pitchFamily="18" charset="-128"/>
              <a:ea typeface="游明朝" panose="02020400000000000000" pitchFamily="18" charset="-128"/>
              <a:cs typeface="游明朝" panose="02020400000000000000" pitchFamily="18" charset="-128"/>
            </a:endParaRPr>
          </a:p>
        </p:txBody>
      </p:sp>
    </p:spTree>
    <p:extLst>
      <p:ext uri="{BB962C8B-B14F-4D97-AF65-F5344CB8AC3E}">
        <p14:creationId xmlns:p14="http://schemas.microsoft.com/office/powerpoint/2010/main" val="2395511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B53FE-F1EC-6AE1-9E84-BC4BD468FC1A}"/>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EB1235B-2653-A5A1-6BAE-456C93572CC7}"/>
              </a:ext>
            </a:extLst>
          </p:cNvPr>
          <p:cNvSpPr>
            <a:spLocks noGrp="1"/>
          </p:cNvSpPr>
          <p:nvPr>
            <p:ph type="sldNum" sz="quarter" idx="12"/>
          </p:nvPr>
        </p:nvSpPr>
        <p:spPr>
          <a:xfrm>
            <a:off x="8699224" y="6492883"/>
            <a:ext cx="444776" cy="365125"/>
          </a:xfrm>
        </p:spPr>
        <p:txBody>
          <a:bodyPr/>
          <a:lstStyle/>
          <a:p>
            <a:r>
              <a:rPr kumimoji="1" lang="ja-JP" altLang="en-US" sz="1400" dirty="0"/>
              <a:t>７</a:t>
            </a:r>
          </a:p>
        </p:txBody>
      </p:sp>
      <p:sp>
        <p:nvSpPr>
          <p:cNvPr id="6" name="タイトル 1">
            <a:extLst>
              <a:ext uri="{FF2B5EF4-FFF2-40B4-BE49-F238E27FC236}">
                <a16:creationId xmlns:a16="http://schemas.microsoft.com/office/drawing/2014/main" id="{72A3490A-C399-03BB-7D8B-7D6B61762603}"/>
              </a:ext>
            </a:extLst>
          </p:cNvPr>
          <p:cNvSpPr txBox="1">
            <a:spLocks/>
          </p:cNvSpPr>
          <p:nvPr/>
        </p:nvSpPr>
        <p:spPr>
          <a:xfrm>
            <a:off x="272339" y="225276"/>
            <a:ext cx="8599322" cy="649375"/>
          </a:xfrm>
          <a:prstGeom prst="rect">
            <a:avLst/>
          </a:prstGeom>
          <a:solidFill>
            <a:srgbClr val="92D050"/>
          </a:solidFill>
          <a:ln>
            <a:solidFill>
              <a:schemeClr val="bg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b="1" dirty="0">
                <a:solidFill>
                  <a:schemeClr val="bg1"/>
                </a:solidFill>
                <a:latin typeface="ＭＳ Ｐゴシック" panose="020B0600070205080204" pitchFamily="50" charset="-128"/>
                <a:ea typeface="ＭＳ Ｐゴシック" panose="020B0600070205080204" pitchFamily="50" charset="-128"/>
              </a:rPr>
              <a:t>　６　家計消費の動向（つづき）</a:t>
            </a:r>
          </a:p>
        </p:txBody>
      </p:sp>
      <p:sp>
        <p:nvSpPr>
          <p:cNvPr id="11" name="コンテンツ プレースホルダー 8">
            <a:extLst>
              <a:ext uri="{FF2B5EF4-FFF2-40B4-BE49-F238E27FC236}">
                <a16:creationId xmlns:a16="http://schemas.microsoft.com/office/drawing/2014/main" id="{6A5253A9-3BE5-D240-A14A-7AE9CB041F50}"/>
              </a:ext>
            </a:extLst>
          </p:cNvPr>
          <p:cNvSpPr txBox="1">
            <a:spLocks/>
          </p:cNvSpPr>
          <p:nvPr/>
        </p:nvSpPr>
        <p:spPr>
          <a:xfrm>
            <a:off x="131796" y="5686212"/>
            <a:ext cx="8878854" cy="9465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t>物価上昇による消費者の生活防衛意識の高まりにより、比較的高価な牛肉を中心に家庭での購入数量が減少。</a:t>
            </a:r>
          </a:p>
          <a:p>
            <a:r>
              <a:rPr lang="ja-JP" altLang="en-US" sz="1800" dirty="0"/>
              <a:t>牛肉や豚肉から、より安価な鶏肉へシフトしていることがうかがえる。</a:t>
            </a:r>
          </a:p>
        </p:txBody>
      </p:sp>
      <p:pic>
        <p:nvPicPr>
          <p:cNvPr id="2" name="図 1">
            <a:extLst>
              <a:ext uri="{FF2B5EF4-FFF2-40B4-BE49-F238E27FC236}">
                <a16:creationId xmlns:a16="http://schemas.microsoft.com/office/drawing/2014/main" id="{948774ED-6F1D-7ADA-E09B-988FB3CDF509}"/>
              </a:ext>
            </a:extLst>
          </p:cNvPr>
          <p:cNvPicPr>
            <a:picLocks noChangeAspect="1"/>
          </p:cNvPicPr>
          <p:nvPr/>
        </p:nvPicPr>
        <p:blipFill>
          <a:blip r:embed="rId3"/>
          <a:stretch>
            <a:fillRect/>
          </a:stretch>
        </p:blipFill>
        <p:spPr>
          <a:xfrm>
            <a:off x="1720212" y="1009239"/>
            <a:ext cx="5694830" cy="4542385"/>
          </a:xfrm>
          <a:prstGeom prst="rect">
            <a:avLst/>
          </a:prstGeom>
        </p:spPr>
      </p:pic>
      <p:sp>
        <p:nvSpPr>
          <p:cNvPr id="10" name="正方形/長方形 9">
            <a:extLst>
              <a:ext uri="{FF2B5EF4-FFF2-40B4-BE49-F238E27FC236}">
                <a16:creationId xmlns:a16="http://schemas.microsoft.com/office/drawing/2014/main" id="{3FFEFD4C-4F45-D2CA-9095-B07EC6956308}"/>
              </a:ext>
            </a:extLst>
          </p:cNvPr>
          <p:cNvSpPr/>
          <p:nvPr/>
        </p:nvSpPr>
        <p:spPr>
          <a:xfrm>
            <a:off x="2336800" y="999089"/>
            <a:ext cx="294640" cy="3072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0921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956AB-B42F-C5BF-6EB1-E3FCE68E648A}"/>
            </a:ext>
          </a:extLst>
        </p:cNvPr>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9E415CFB-D38D-C220-609A-14A5F90FCB10}"/>
              </a:ext>
            </a:extLst>
          </p:cNvPr>
          <p:cNvSpPr>
            <a:spLocks noGrp="1"/>
          </p:cNvSpPr>
          <p:nvPr>
            <p:ph idx="1"/>
          </p:nvPr>
        </p:nvSpPr>
        <p:spPr>
          <a:xfrm>
            <a:off x="272338" y="1435867"/>
            <a:ext cx="8599323" cy="4853173"/>
          </a:xfrm>
        </p:spPr>
        <p:txBody>
          <a:bodyPr>
            <a:noAutofit/>
          </a:bodyPr>
          <a:lstStyle/>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日本食肉流通センターは、直近の食肉の販売動向について、食肉事業者の生の声を聴き、その概要を年３回定期的に報告。</a:t>
            </a:r>
            <a:endParaRPr lang="en-US" altLang="ja-JP" sz="1800" dirty="0">
              <a:latin typeface="游ゴシック" panose="020B0400000000000000" pitchFamily="50" charset="-128"/>
              <a:ea typeface="游ゴシック" panose="020B0400000000000000" pitchFamily="50" charset="-128"/>
            </a:endParaRPr>
          </a:p>
          <a:p>
            <a:pPr marL="0" indent="0">
              <a:lnSpc>
                <a:spcPts val="1800"/>
              </a:lnSpc>
              <a:buNone/>
            </a:pPr>
            <a:endParaRPr lang="ja-JP" altLang="en-US" sz="1800" dirty="0">
              <a:latin typeface="游ゴシック" panose="020B0400000000000000" pitchFamily="50" charset="-128"/>
              <a:ea typeface="游ゴシック" panose="020B0400000000000000" pitchFamily="50" charset="-128"/>
            </a:endParaRPr>
          </a:p>
          <a:p>
            <a:pPr>
              <a:lnSpc>
                <a:spcPts val="1800"/>
              </a:lnSpc>
              <a:buFont typeface="Wingdings" panose="05000000000000000000" pitchFamily="2" charset="2"/>
              <a:buChar char="ü"/>
            </a:pPr>
            <a:r>
              <a:rPr lang="ja-JP" altLang="en-US" sz="1800" dirty="0">
                <a:latin typeface="游ゴシック" panose="020B0400000000000000" pitchFamily="50" charset="-128"/>
                <a:ea typeface="游ゴシック" panose="020B0400000000000000" pitchFamily="50" charset="-128"/>
              </a:rPr>
              <a:t>今回は</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物流の</a:t>
            </a:r>
            <a:r>
              <a:rPr lang="en-US" altLang="ja-JP" sz="1800" dirty="0">
                <a:latin typeface="游ゴシック" panose="020B0400000000000000" pitchFamily="50" charset="-128"/>
                <a:ea typeface="游ゴシック" panose="020B0400000000000000" pitchFamily="50" charset="-128"/>
              </a:rPr>
              <a:t>2024</a:t>
            </a:r>
            <a:r>
              <a:rPr lang="ja-JP" altLang="en-US" sz="1800" dirty="0">
                <a:latin typeface="游ゴシック" panose="020B0400000000000000" pitchFamily="50" charset="-128"/>
                <a:ea typeface="游ゴシック" panose="020B0400000000000000" pitchFamily="50" charset="-128"/>
              </a:rPr>
              <a:t>年問題</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の対応状況も含めて以下のとおり聴取り。</a:t>
            </a:r>
            <a:endParaRPr lang="en-US" altLang="ja-JP" sz="1800" dirty="0">
              <a:latin typeface="游ゴシック" panose="020B0400000000000000" pitchFamily="50" charset="-128"/>
              <a:ea typeface="游ゴシック" panose="020B0400000000000000" pitchFamily="50" charset="-128"/>
            </a:endParaRPr>
          </a:p>
          <a:p>
            <a:pPr>
              <a:lnSpc>
                <a:spcPts val="1800"/>
              </a:lnSpc>
            </a:pPr>
            <a:endParaRPr lang="en-US" altLang="ja-JP" sz="1800" dirty="0">
              <a:latin typeface="游ゴシック" panose="020B0400000000000000" pitchFamily="50" charset="-128"/>
              <a:ea typeface="游ゴシック" panose="020B0400000000000000" pitchFamily="50" charset="-128"/>
            </a:endParaRPr>
          </a:p>
          <a:p>
            <a:pPr marL="0" indent="0">
              <a:lnSpc>
                <a:spcPts val="1800"/>
              </a:lnSpc>
              <a:buNone/>
            </a:pPr>
            <a:r>
              <a:rPr lang="ja-JP" altLang="en-US" sz="1800" dirty="0">
                <a:latin typeface="游ゴシック" panose="020B0400000000000000" pitchFamily="50" charset="-128"/>
                <a:ea typeface="游ゴシック" panose="020B0400000000000000" pitchFamily="50" charset="-128"/>
              </a:rPr>
              <a:t>　〇　聴取り対象者</a:t>
            </a:r>
            <a:endParaRPr lang="en-US" altLang="ja-JP" sz="1800" dirty="0">
              <a:latin typeface="游ゴシック" panose="020B0400000000000000" pitchFamily="50" charset="-128"/>
              <a:ea typeface="游ゴシック" panose="020B0400000000000000" pitchFamily="50" charset="-128"/>
            </a:endParaRPr>
          </a:p>
          <a:p>
            <a:pPr marL="0" indent="0">
              <a:lnSpc>
                <a:spcPts val="1800"/>
              </a:lnSpc>
              <a:buNone/>
            </a:pPr>
            <a:r>
              <a:rPr lang="ja-JP" altLang="en-US" sz="1800" dirty="0">
                <a:latin typeface="游ゴシック" panose="020B0400000000000000" pitchFamily="50" charset="-128"/>
                <a:ea typeface="游ゴシック" panose="020B0400000000000000" pitchFamily="50" charset="-128"/>
              </a:rPr>
              <a:t>　　　食肉事業者、食肉の運送業者、大手食肉加工メーカーの物流担当者、</a:t>
            </a:r>
            <a:endParaRPr lang="en-US" altLang="ja-JP" sz="1800" dirty="0">
              <a:latin typeface="游ゴシック" panose="020B0400000000000000" pitchFamily="50" charset="-128"/>
              <a:ea typeface="游ゴシック" panose="020B0400000000000000" pitchFamily="50" charset="-128"/>
            </a:endParaRPr>
          </a:p>
          <a:p>
            <a:pPr marL="0" indent="0">
              <a:lnSpc>
                <a:spcPts val="1800"/>
              </a:lnSpc>
              <a:buNone/>
            </a:pPr>
            <a:r>
              <a:rPr lang="ja-JP" altLang="en-US" sz="1800" dirty="0">
                <a:latin typeface="游ゴシック" panose="020B0400000000000000" pitchFamily="50" charset="-128"/>
                <a:ea typeface="游ゴシック" panose="020B0400000000000000" pitchFamily="50" charset="-128"/>
              </a:rPr>
              <a:t>　　　冷蔵倉庫業者</a:t>
            </a:r>
            <a:endParaRPr lang="en-US" altLang="ja-JP" sz="1800" dirty="0">
              <a:latin typeface="游ゴシック" panose="020B0400000000000000" pitchFamily="50" charset="-128"/>
              <a:ea typeface="游ゴシック" panose="020B0400000000000000" pitchFamily="50" charset="-128"/>
            </a:endParaRPr>
          </a:p>
          <a:p>
            <a:pPr marL="0" indent="0">
              <a:lnSpc>
                <a:spcPts val="1800"/>
              </a:lnSpc>
              <a:buNone/>
            </a:pPr>
            <a:r>
              <a:rPr lang="ja-JP" altLang="en-US" sz="1800" dirty="0">
                <a:latin typeface="游ゴシック" panose="020B0400000000000000" pitchFamily="50" charset="-128"/>
                <a:ea typeface="游ゴシック" panose="020B0400000000000000" pitchFamily="50" charset="-128"/>
              </a:rPr>
              <a:t>　</a:t>
            </a:r>
            <a:endParaRPr lang="en-US" altLang="ja-JP" sz="1800" dirty="0">
              <a:latin typeface="游ゴシック" panose="020B0400000000000000" pitchFamily="50" charset="-128"/>
              <a:ea typeface="游ゴシック" panose="020B0400000000000000" pitchFamily="50" charset="-128"/>
            </a:endParaRPr>
          </a:p>
          <a:p>
            <a:pPr marL="0" indent="0">
              <a:lnSpc>
                <a:spcPts val="1800"/>
              </a:lnSpc>
              <a:buNone/>
            </a:pPr>
            <a:r>
              <a:rPr lang="ja-JP" altLang="en-US" sz="1800" dirty="0">
                <a:latin typeface="游ゴシック" panose="020B0400000000000000" pitchFamily="50" charset="-128"/>
                <a:ea typeface="游ゴシック" panose="020B0400000000000000" pitchFamily="50" charset="-128"/>
              </a:rPr>
              <a:t>　〇　聴取り時期</a:t>
            </a:r>
            <a:endParaRPr lang="en-US" altLang="ja-JP" sz="1800" dirty="0">
              <a:latin typeface="游ゴシック" panose="020B0400000000000000" pitchFamily="50" charset="-128"/>
              <a:ea typeface="游ゴシック" panose="020B0400000000000000" pitchFamily="50" charset="-128"/>
            </a:endParaRPr>
          </a:p>
          <a:p>
            <a:pPr marL="0" indent="0">
              <a:lnSpc>
                <a:spcPts val="1800"/>
              </a:lnSpc>
              <a:buNone/>
            </a:pPr>
            <a:r>
              <a:rPr lang="ja-JP" altLang="en-US" sz="1800" dirty="0">
                <a:latin typeface="游ゴシック" panose="020B0400000000000000" pitchFamily="50" charset="-128"/>
                <a:ea typeface="游ゴシック" panose="020B0400000000000000" pitchFamily="50" charset="-128"/>
              </a:rPr>
              <a:t>　　　食肉事業者：</a:t>
            </a:r>
            <a:r>
              <a:rPr lang="en-US" altLang="ja-JP" sz="1800" dirty="0">
                <a:latin typeface="游ゴシック" panose="020B0400000000000000" pitchFamily="50" charset="-128"/>
                <a:ea typeface="游ゴシック" panose="020B0400000000000000" pitchFamily="50" charset="-128"/>
              </a:rPr>
              <a:t>2025</a:t>
            </a:r>
            <a:r>
              <a:rPr lang="ja-JP" altLang="en-US" sz="1800" dirty="0">
                <a:latin typeface="游ゴシック" panose="020B0400000000000000" pitchFamily="50" charset="-128"/>
                <a:ea typeface="游ゴシック" panose="020B0400000000000000" pitchFamily="50" charset="-128"/>
              </a:rPr>
              <a:t>年</a:t>
            </a:r>
            <a:r>
              <a:rPr lang="en-US" altLang="ja-JP" sz="1800" dirty="0">
                <a:latin typeface="游ゴシック" panose="020B0400000000000000" pitchFamily="50" charset="-128"/>
                <a:ea typeface="游ゴシック" panose="020B0400000000000000" pitchFamily="50" charset="-128"/>
              </a:rPr>
              <a:t>1</a:t>
            </a:r>
            <a:r>
              <a:rPr lang="ja-JP" altLang="en-US" sz="1800" dirty="0">
                <a:latin typeface="游ゴシック" panose="020B0400000000000000" pitchFamily="50" charset="-128"/>
                <a:ea typeface="游ゴシック" panose="020B0400000000000000" pitchFamily="50" charset="-128"/>
              </a:rPr>
              <a:t>月、物流・倉庫関係者：</a:t>
            </a:r>
            <a:r>
              <a:rPr lang="en-US" altLang="ja-JP" sz="1800" dirty="0">
                <a:latin typeface="游ゴシック" panose="020B0400000000000000" pitchFamily="50" charset="-128"/>
                <a:ea typeface="游ゴシック" panose="020B0400000000000000" pitchFamily="50" charset="-128"/>
              </a:rPr>
              <a:t>2024</a:t>
            </a:r>
            <a:r>
              <a:rPr lang="ja-JP" altLang="en-US" sz="1800" dirty="0">
                <a:latin typeface="游ゴシック" panose="020B0400000000000000" pitchFamily="50" charset="-128"/>
                <a:ea typeface="游ゴシック" panose="020B0400000000000000" pitchFamily="50" charset="-128"/>
              </a:rPr>
              <a:t>年</a:t>
            </a:r>
            <a:r>
              <a:rPr lang="en-US" altLang="ja-JP" sz="1800" dirty="0">
                <a:latin typeface="游ゴシック" panose="020B0400000000000000" pitchFamily="50" charset="-128"/>
                <a:ea typeface="游ゴシック" panose="020B0400000000000000" pitchFamily="50" charset="-128"/>
              </a:rPr>
              <a:t>11</a:t>
            </a:r>
            <a:r>
              <a:rPr lang="ja-JP" altLang="en-US" sz="1800" dirty="0">
                <a:latin typeface="游ゴシック" panose="020B0400000000000000" pitchFamily="50" charset="-128"/>
                <a:ea typeface="游ゴシック" panose="020B0400000000000000" pitchFamily="50" charset="-128"/>
              </a:rPr>
              <a:t>月</a:t>
            </a:r>
          </a:p>
        </p:txBody>
      </p:sp>
      <p:sp>
        <p:nvSpPr>
          <p:cNvPr id="4" name="スライド番号プレースホルダー 3">
            <a:extLst>
              <a:ext uri="{FF2B5EF4-FFF2-40B4-BE49-F238E27FC236}">
                <a16:creationId xmlns:a16="http://schemas.microsoft.com/office/drawing/2014/main" id="{4765262F-F69C-F2FE-B83D-08FD878EAF7D}"/>
              </a:ext>
            </a:extLst>
          </p:cNvPr>
          <p:cNvSpPr>
            <a:spLocks noGrp="1"/>
          </p:cNvSpPr>
          <p:nvPr>
            <p:ph type="sldNum" sz="quarter" idx="12"/>
          </p:nvPr>
        </p:nvSpPr>
        <p:spPr>
          <a:xfrm>
            <a:off x="8699224" y="6492883"/>
            <a:ext cx="444776" cy="365125"/>
          </a:xfrm>
        </p:spPr>
        <p:txBody>
          <a:bodyPr/>
          <a:lstStyle/>
          <a:p>
            <a:r>
              <a:rPr kumimoji="1" lang="ja-JP" altLang="en-US" sz="1400" dirty="0"/>
              <a:t>８</a:t>
            </a:r>
          </a:p>
        </p:txBody>
      </p:sp>
      <p:sp>
        <p:nvSpPr>
          <p:cNvPr id="6" name="タイトル 1">
            <a:extLst>
              <a:ext uri="{FF2B5EF4-FFF2-40B4-BE49-F238E27FC236}">
                <a16:creationId xmlns:a16="http://schemas.microsoft.com/office/drawing/2014/main" id="{2ADCCDA7-BC1E-35E9-EBE4-ED25066A7468}"/>
              </a:ext>
            </a:extLst>
          </p:cNvPr>
          <p:cNvSpPr txBox="1">
            <a:spLocks/>
          </p:cNvSpPr>
          <p:nvPr/>
        </p:nvSpPr>
        <p:spPr>
          <a:xfrm>
            <a:off x="272339" y="225276"/>
            <a:ext cx="8599322" cy="649375"/>
          </a:xfrm>
          <a:prstGeom prst="rect">
            <a:avLst/>
          </a:prstGeom>
          <a:solidFill>
            <a:srgbClr val="92D050"/>
          </a:solidFill>
          <a:ln>
            <a:solidFill>
              <a:schemeClr val="bg1"/>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400" b="1" dirty="0">
                <a:solidFill>
                  <a:schemeClr val="bg1"/>
                </a:solidFill>
                <a:latin typeface="ＭＳ Ｐゴシック" panose="020B0600070205080204" pitchFamily="50" charset="-128"/>
                <a:ea typeface="ＭＳ Ｐゴシック" panose="020B0600070205080204" pitchFamily="50" charset="-128"/>
              </a:rPr>
              <a:t>Ⅱ</a:t>
            </a:r>
            <a:r>
              <a:rPr lang="ja-JP" altLang="en-US" sz="2400" b="1" dirty="0">
                <a:solidFill>
                  <a:schemeClr val="bg1"/>
                </a:solidFill>
                <a:latin typeface="ＭＳ Ｐゴシック" panose="020B0600070205080204" pitchFamily="50" charset="-128"/>
                <a:ea typeface="ＭＳ Ｐゴシック" panose="020B0600070205080204" pitchFamily="50" charset="-128"/>
              </a:rPr>
              <a:t>　物流</a:t>
            </a:r>
            <a:r>
              <a:rPr lang="en-US" altLang="ja-JP" sz="2400" b="1" dirty="0">
                <a:solidFill>
                  <a:schemeClr val="bg1"/>
                </a:solidFill>
                <a:latin typeface="ＭＳ Ｐゴシック" panose="020B0600070205080204" pitchFamily="50" charset="-128"/>
                <a:ea typeface="ＭＳ Ｐゴシック" panose="020B0600070205080204" pitchFamily="50" charset="-128"/>
              </a:rPr>
              <a:t>2024</a:t>
            </a:r>
            <a:r>
              <a:rPr lang="ja-JP" altLang="en-US" sz="2400" b="1" dirty="0">
                <a:solidFill>
                  <a:schemeClr val="bg1"/>
                </a:solidFill>
                <a:latin typeface="ＭＳ Ｐゴシック" panose="020B0600070205080204" pitchFamily="50" charset="-128"/>
                <a:ea typeface="ＭＳ Ｐゴシック" panose="020B0600070205080204" pitchFamily="50" charset="-128"/>
              </a:rPr>
              <a:t>問題への業界の取組</a:t>
            </a:r>
          </a:p>
        </p:txBody>
      </p:sp>
    </p:spTree>
    <p:extLst>
      <p:ext uri="{BB962C8B-B14F-4D97-AF65-F5344CB8AC3E}">
        <p14:creationId xmlns:p14="http://schemas.microsoft.com/office/powerpoint/2010/main" val="531208597"/>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ファセット</Template>
  <TotalTime>7820</TotalTime>
  <Words>4763</Words>
  <Application>Microsoft Office PowerPoint</Application>
  <PresentationFormat>画面に合わせる (4:3)</PresentationFormat>
  <Paragraphs>307</Paragraphs>
  <Slides>17</Slides>
  <Notes>17</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17</vt:i4>
      </vt:variant>
    </vt:vector>
  </HeadingPairs>
  <TitlesOfParts>
    <vt:vector size="31" baseType="lpstr">
      <vt:lpstr>ＭＳ Ｐゴシック</vt:lpstr>
      <vt:lpstr>ＭＳ Ｐ明朝</vt:lpstr>
      <vt:lpstr>ＭＳ ゴシック</vt:lpstr>
      <vt:lpstr>游ゴシック</vt:lpstr>
      <vt:lpstr>游明朝</vt:lpstr>
      <vt:lpstr>Arial</vt:lpstr>
      <vt:lpstr>Calibri</vt:lpstr>
      <vt:lpstr>Calibri Light</vt:lpstr>
      <vt:lpstr>Cambria</vt:lpstr>
      <vt:lpstr>Trebuchet MS</vt:lpstr>
      <vt:lpstr>Wingdings</vt:lpstr>
      <vt:lpstr>Wingdings 3</vt:lpstr>
      <vt:lpstr>ファセット</vt:lpstr>
      <vt:lpstr>Office テーマ</vt:lpstr>
      <vt:lpstr>令和７年度第１回研修会  物価上昇下の食肉販売と物流2024年 問題への業界の取組を追う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小野 雄平</dc:creator>
  <cp:lastModifiedBy>安藤 松太郎</cp:lastModifiedBy>
  <cp:revision>210</cp:revision>
  <cp:lastPrinted>2025-06-03T04:28:17Z</cp:lastPrinted>
  <dcterms:created xsi:type="dcterms:W3CDTF">2021-08-30T01:20:26Z</dcterms:created>
  <dcterms:modified xsi:type="dcterms:W3CDTF">2025-06-05T03:11:21Z</dcterms:modified>
</cp:coreProperties>
</file>